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1"/>
  </p:notesMasterIdLst>
  <p:sldIdLst>
    <p:sldId id="256" r:id="rId2"/>
    <p:sldId id="283" r:id="rId3"/>
    <p:sldId id="258" r:id="rId4"/>
    <p:sldId id="392" r:id="rId5"/>
    <p:sldId id="431" r:id="rId6"/>
    <p:sldId id="405" r:id="rId7"/>
    <p:sldId id="434" r:id="rId8"/>
    <p:sldId id="433" r:id="rId9"/>
    <p:sldId id="432" r:id="rId10"/>
    <p:sldId id="394" r:id="rId11"/>
    <p:sldId id="423" r:id="rId12"/>
    <p:sldId id="345" r:id="rId13"/>
    <p:sldId id="413" r:id="rId14"/>
    <p:sldId id="424" r:id="rId15"/>
    <p:sldId id="417" r:id="rId16"/>
    <p:sldId id="428" r:id="rId17"/>
    <p:sldId id="429" r:id="rId18"/>
    <p:sldId id="411" r:id="rId19"/>
    <p:sldId id="412" r:id="rId20"/>
    <p:sldId id="414" r:id="rId21"/>
    <p:sldId id="403" r:id="rId22"/>
    <p:sldId id="273" r:id="rId23"/>
    <p:sldId id="275" r:id="rId24"/>
    <p:sldId id="435" r:id="rId25"/>
    <p:sldId id="436" r:id="rId26"/>
    <p:sldId id="418" r:id="rId27"/>
    <p:sldId id="410" r:id="rId28"/>
    <p:sldId id="416" r:id="rId29"/>
    <p:sldId id="42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934" autoAdjust="0"/>
  </p:normalViewPr>
  <p:slideViewPr>
    <p:cSldViewPr>
      <p:cViewPr>
        <p:scale>
          <a:sx n="70" d="100"/>
          <a:sy n="70" d="100"/>
        </p:scale>
        <p:origin x="-2814" y="-12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oumya%20Roy\Desktop\GEOK_FEB2013\BRADFORD_HEADERS_FEB2013\FINAL_STATIC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635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Sheet1!$A:$A</c:f>
              <c:numCache>
                <c:formatCode>General</c:formatCode>
                <c:ptCount val="104857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</c:numCache>
            </c:numRef>
          </c:xVal>
          <c:yVal>
            <c:numRef>
              <c:f>Sheet1!$B:$B</c:f>
              <c:numCache>
                <c:formatCode>General</c:formatCode>
                <c:ptCount val="1048576"/>
                <c:pt idx="0">
                  <c:v>60</c:v>
                </c:pt>
                <c:pt idx="1">
                  <c:v>52</c:v>
                </c:pt>
                <c:pt idx="2">
                  <c:v>50</c:v>
                </c:pt>
                <c:pt idx="3">
                  <c:v>48</c:v>
                </c:pt>
                <c:pt idx="4">
                  <c:v>39</c:v>
                </c:pt>
                <c:pt idx="5">
                  <c:v>36</c:v>
                </c:pt>
                <c:pt idx="6">
                  <c:v>38</c:v>
                </c:pt>
                <c:pt idx="7">
                  <c:v>42</c:v>
                </c:pt>
                <c:pt idx="8">
                  <c:v>42</c:v>
                </c:pt>
                <c:pt idx="9">
                  <c:v>44</c:v>
                </c:pt>
                <c:pt idx="10">
                  <c:v>45</c:v>
                </c:pt>
                <c:pt idx="11">
                  <c:v>41</c:v>
                </c:pt>
                <c:pt idx="12">
                  <c:v>41</c:v>
                </c:pt>
                <c:pt idx="13">
                  <c:v>45</c:v>
                </c:pt>
                <c:pt idx="14">
                  <c:v>49</c:v>
                </c:pt>
                <c:pt idx="15">
                  <c:v>49</c:v>
                </c:pt>
                <c:pt idx="16">
                  <c:v>50</c:v>
                </c:pt>
                <c:pt idx="17">
                  <c:v>49</c:v>
                </c:pt>
                <c:pt idx="18">
                  <c:v>51</c:v>
                </c:pt>
                <c:pt idx="19">
                  <c:v>49</c:v>
                </c:pt>
                <c:pt idx="20">
                  <c:v>46</c:v>
                </c:pt>
                <c:pt idx="21">
                  <c:v>43</c:v>
                </c:pt>
                <c:pt idx="22">
                  <c:v>37</c:v>
                </c:pt>
                <c:pt idx="23">
                  <c:v>27</c:v>
                </c:pt>
                <c:pt idx="24">
                  <c:v>45</c:v>
                </c:pt>
                <c:pt idx="25">
                  <c:v>48</c:v>
                </c:pt>
                <c:pt idx="26">
                  <c:v>51</c:v>
                </c:pt>
                <c:pt idx="27">
                  <c:v>50</c:v>
                </c:pt>
                <c:pt idx="28">
                  <c:v>57</c:v>
                </c:pt>
                <c:pt idx="29">
                  <c:v>58</c:v>
                </c:pt>
                <c:pt idx="30">
                  <c:v>54</c:v>
                </c:pt>
                <c:pt idx="31">
                  <c:v>57</c:v>
                </c:pt>
                <c:pt idx="32">
                  <c:v>48</c:v>
                </c:pt>
                <c:pt idx="33">
                  <c:v>47</c:v>
                </c:pt>
                <c:pt idx="34">
                  <c:v>46</c:v>
                </c:pt>
                <c:pt idx="35">
                  <c:v>48</c:v>
                </c:pt>
                <c:pt idx="36">
                  <c:v>44</c:v>
                </c:pt>
                <c:pt idx="37">
                  <c:v>40</c:v>
                </c:pt>
                <c:pt idx="38">
                  <c:v>38</c:v>
                </c:pt>
                <c:pt idx="39">
                  <c:v>40</c:v>
                </c:pt>
                <c:pt idx="40">
                  <c:v>45</c:v>
                </c:pt>
                <c:pt idx="41">
                  <c:v>42</c:v>
                </c:pt>
                <c:pt idx="42">
                  <c:v>43</c:v>
                </c:pt>
                <c:pt idx="43">
                  <c:v>43</c:v>
                </c:pt>
                <c:pt idx="44">
                  <c:v>39</c:v>
                </c:pt>
                <c:pt idx="45">
                  <c:v>40</c:v>
                </c:pt>
                <c:pt idx="46">
                  <c:v>39</c:v>
                </c:pt>
                <c:pt idx="47">
                  <c:v>34</c:v>
                </c:pt>
                <c:pt idx="48">
                  <c:v>29</c:v>
                </c:pt>
                <c:pt idx="49">
                  <c:v>22</c:v>
                </c:pt>
                <c:pt idx="50">
                  <c:v>20</c:v>
                </c:pt>
                <c:pt idx="51">
                  <c:v>18</c:v>
                </c:pt>
                <c:pt idx="52">
                  <c:v>23</c:v>
                </c:pt>
                <c:pt idx="53">
                  <c:v>21</c:v>
                </c:pt>
                <c:pt idx="54">
                  <c:v>22</c:v>
                </c:pt>
                <c:pt idx="55">
                  <c:v>23</c:v>
                </c:pt>
                <c:pt idx="56">
                  <c:v>23</c:v>
                </c:pt>
                <c:pt idx="57">
                  <c:v>26</c:v>
                </c:pt>
                <c:pt idx="58">
                  <c:v>28</c:v>
                </c:pt>
                <c:pt idx="59">
                  <c:v>26</c:v>
                </c:pt>
                <c:pt idx="60">
                  <c:v>27</c:v>
                </c:pt>
                <c:pt idx="61">
                  <c:v>26</c:v>
                </c:pt>
                <c:pt idx="62">
                  <c:v>29</c:v>
                </c:pt>
                <c:pt idx="63">
                  <c:v>30</c:v>
                </c:pt>
                <c:pt idx="64">
                  <c:v>28</c:v>
                </c:pt>
                <c:pt idx="65">
                  <c:v>22</c:v>
                </c:pt>
                <c:pt idx="66">
                  <c:v>22</c:v>
                </c:pt>
                <c:pt idx="67">
                  <c:v>29</c:v>
                </c:pt>
                <c:pt idx="68">
                  <c:v>26</c:v>
                </c:pt>
                <c:pt idx="69">
                  <c:v>23</c:v>
                </c:pt>
                <c:pt idx="70">
                  <c:v>16</c:v>
                </c:pt>
                <c:pt idx="71">
                  <c:v>13</c:v>
                </c:pt>
                <c:pt idx="72">
                  <c:v>8</c:v>
                </c:pt>
                <c:pt idx="73">
                  <c:v>6</c:v>
                </c:pt>
                <c:pt idx="74">
                  <c:v>6</c:v>
                </c:pt>
                <c:pt idx="75">
                  <c:v>18</c:v>
                </c:pt>
                <c:pt idx="76">
                  <c:v>23</c:v>
                </c:pt>
                <c:pt idx="77">
                  <c:v>27</c:v>
                </c:pt>
                <c:pt idx="78">
                  <c:v>26</c:v>
                </c:pt>
                <c:pt idx="79">
                  <c:v>19</c:v>
                </c:pt>
                <c:pt idx="80">
                  <c:v>12</c:v>
                </c:pt>
                <c:pt idx="81">
                  <c:v>16</c:v>
                </c:pt>
                <c:pt idx="82">
                  <c:v>16</c:v>
                </c:pt>
                <c:pt idx="83">
                  <c:v>12</c:v>
                </c:pt>
                <c:pt idx="84">
                  <c:v>11</c:v>
                </c:pt>
                <c:pt idx="85">
                  <c:v>13</c:v>
                </c:pt>
                <c:pt idx="86">
                  <c:v>7</c:v>
                </c:pt>
                <c:pt idx="87">
                  <c:v>11</c:v>
                </c:pt>
                <c:pt idx="88">
                  <c:v>13</c:v>
                </c:pt>
                <c:pt idx="89">
                  <c:v>17</c:v>
                </c:pt>
                <c:pt idx="90">
                  <c:v>18</c:v>
                </c:pt>
                <c:pt idx="91">
                  <c:v>20</c:v>
                </c:pt>
                <c:pt idx="92">
                  <c:v>20</c:v>
                </c:pt>
                <c:pt idx="93">
                  <c:v>18</c:v>
                </c:pt>
                <c:pt idx="94">
                  <c:v>22</c:v>
                </c:pt>
                <c:pt idx="95">
                  <c:v>23</c:v>
                </c:pt>
                <c:pt idx="4130">
                  <c:v>0</c:v>
                </c:pt>
              </c:numCache>
            </c:numRef>
          </c:yVal>
          <c:smooth val="1"/>
        </c:ser>
        <c:ser>
          <c:idx val="1"/>
          <c:order val="1"/>
          <c:spPr>
            <a:ln w="635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Sheet1!$A:$A</c:f>
              <c:numCache>
                <c:formatCode>General</c:formatCode>
                <c:ptCount val="104857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</c:numCache>
            </c:numRef>
          </c:xVal>
          <c:yVal>
            <c:numRef>
              <c:f>Sheet1!$C:$C</c:f>
              <c:numCache>
                <c:formatCode>General</c:formatCode>
                <c:ptCount val="1048576"/>
                <c:pt idx="0">
                  <c:v>34</c:v>
                </c:pt>
                <c:pt idx="1">
                  <c:v>33</c:v>
                </c:pt>
                <c:pt idx="2">
                  <c:v>33</c:v>
                </c:pt>
                <c:pt idx="3">
                  <c:v>33</c:v>
                </c:pt>
                <c:pt idx="4">
                  <c:v>31</c:v>
                </c:pt>
                <c:pt idx="5">
                  <c:v>30</c:v>
                </c:pt>
                <c:pt idx="6">
                  <c:v>30</c:v>
                </c:pt>
                <c:pt idx="7">
                  <c:v>30</c:v>
                </c:pt>
                <c:pt idx="8">
                  <c:v>30</c:v>
                </c:pt>
                <c:pt idx="9">
                  <c:v>29</c:v>
                </c:pt>
                <c:pt idx="10">
                  <c:v>29</c:v>
                </c:pt>
                <c:pt idx="11">
                  <c:v>26</c:v>
                </c:pt>
                <c:pt idx="12">
                  <c:v>26</c:v>
                </c:pt>
                <c:pt idx="13">
                  <c:v>29</c:v>
                </c:pt>
                <c:pt idx="14">
                  <c:v>29</c:v>
                </c:pt>
                <c:pt idx="15">
                  <c:v>33</c:v>
                </c:pt>
                <c:pt idx="16">
                  <c:v>35</c:v>
                </c:pt>
                <c:pt idx="17">
                  <c:v>36</c:v>
                </c:pt>
                <c:pt idx="18">
                  <c:v>35</c:v>
                </c:pt>
                <c:pt idx="19">
                  <c:v>36</c:v>
                </c:pt>
                <c:pt idx="20">
                  <c:v>35</c:v>
                </c:pt>
                <c:pt idx="21">
                  <c:v>35</c:v>
                </c:pt>
                <c:pt idx="22">
                  <c:v>33</c:v>
                </c:pt>
                <c:pt idx="23">
                  <c:v>32</c:v>
                </c:pt>
                <c:pt idx="24">
                  <c:v>34</c:v>
                </c:pt>
                <c:pt idx="25">
                  <c:v>34</c:v>
                </c:pt>
                <c:pt idx="26">
                  <c:v>35</c:v>
                </c:pt>
                <c:pt idx="27">
                  <c:v>32</c:v>
                </c:pt>
                <c:pt idx="28">
                  <c:v>35</c:v>
                </c:pt>
                <c:pt idx="29">
                  <c:v>36</c:v>
                </c:pt>
                <c:pt idx="30">
                  <c:v>33</c:v>
                </c:pt>
                <c:pt idx="31">
                  <c:v>34</c:v>
                </c:pt>
                <c:pt idx="32">
                  <c:v>29</c:v>
                </c:pt>
                <c:pt idx="33">
                  <c:v>30</c:v>
                </c:pt>
                <c:pt idx="34">
                  <c:v>29</c:v>
                </c:pt>
                <c:pt idx="35">
                  <c:v>30</c:v>
                </c:pt>
                <c:pt idx="36">
                  <c:v>28</c:v>
                </c:pt>
                <c:pt idx="37">
                  <c:v>27</c:v>
                </c:pt>
                <c:pt idx="38">
                  <c:v>26</c:v>
                </c:pt>
                <c:pt idx="39">
                  <c:v>26</c:v>
                </c:pt>
                <c:pt idx="40">
                  <c:v>29</c:v>
                </c:pt>
                <c:pt idx="41">
                  <c:v>31</c:v>
                </c:pt>
                <c:pt idx="42">
                  <c:v>32</c:v>
                </c:pt>
                <c:pt idx="43">
                  <c:v>30</c:v>
                </c:pt>
                <c:pt idx="44">
                  <c:v>28</c:v>
                </c:pt>
                <c:pt idx="45">
                  <c:v>26</c:v>
                </c:pt>
                <c:pt idx="46">
                  <c:v>28</c:v>
                </c:pt>
                <c:pt idx="47">
                  <c:v>29</c:v>
                </c:pt>
                <c:pt idx="48">
                  <c:v>28</c:v>
                </c:pt>
                <c:pt idx="49">
                  <c:v>27</c:v>
                </c:pt>
                <c:pt idx="50">
                  <c:v>24</c:v>
                </c:pt>
                <c:pt idx="51">
                  <c:v>25</c:v>
                </c:pt>
                <c:pt idx="52">
                  <c:v>26</c:v>
                </c:pt>
                <c:pt idx="53">
                  <c:v>25</c:v>
                </c:pt>
                <c:pt idx="54">
                  <c:v>26</c:v>
                </c:pt>
                <c:pt idx="55">
                  <c:v>26</c:v>
                </c:pt>
                <c:pt idx="56">
                  <c:v>26</c:v>
                </c:pt>
                <c:pt idx="57">
                  <c:v>26</c:v>
                </c:pt>
                <c:pt idx="58">
                  <c:v>24</c:v>
                </c:pt>
                <c:pt idx="59">
                  <c:v>23</c:v>
                </c:pt>
                <c:pt idx="60">
                  <c:v>23</c:v>
                </c:pt>
                <c:pt idx="61">
                  <c:v>23</c:v>
                </c:pt>
                <c:pt idx="62">
                  <c:v>24</c:v>
                </c:pt>
                <c:pt idx="63">
                  <c:v>23</c:v>
                </c:pt>
                <c:pt idx="64">
                  <c:v>22</c:v>
                </c:pt>
                <c:pt idx="65">
                  <c:v>20</c:v>
                </c:pt>
                <c:pt idx="66">
                  <c:v>18</c:v>
                </c:pt>
                <c:pt idx="67">
                  <c:v>23</c:v>
                </c:pt>
                <c:pt idx="68">
                  <c:v>23</c:v>
                </c:pt>
                <c:pt idx="69">
                  <c:v>22</c:v>
                </c:pt>
                <c:pt idx="70">
                  <c:v>22</c:v>
                </c:pt>
                <c:pt idx="71">
                  <c:v>21</c:v>
                </c:pt>
                <c:pt idx="72">
                  <c:v>21</c:v>
                </c:pt>
                <c:pt idx="73">
                  <c:v>20</c:v>
                </c:pt>
                <c:pt idx="74">
                  <c:v>20</c:v>
                </c:pt>
                <c:pt idx="75">
                  <c:v>22</c:v>
                </c:pt>
                <c:pt idx="76">
                  <c:v>25</c:v>
                </c:pt>
                <c:pt idx="77">
                  <c:v>23</c:v>
                </c:pt>
                <c:pt idx="78">
                  <c:v>22</c:v>
                </c:pt>
                <c:pt idx="79">
                  <c:v>19</c:v>
                </c:pt>
                <c:pt idx="80">
                  <c:v>15</c:v>
                </c:pt>
                <c:pt idx="81">
                  <c:v>18</c:v>
                </c:pt>
                <c:pt idx="82">
                  <c:v>18</c:v>
                </c:pt>
                <c:pt idx="83">
                  <c:v>17</c:v>
                </c:pt>
                <c:pt idx="84">
                  <c:v>15</c:v>
                </c:pt>
                <c:pt idx="85">
                  <c:v>17</c:v>
                </c:pt>
                <c:pt idx="86">
                  <c:v>13</c:v>
                </c:pt>
                <c:pt idx="87">
                  <c:v>17</c:v>
                </c:pt>
                <c:pt idx="88">
                  <c:v>17</c:v>
                </c:pt>
                <c:pt idx="89">
                  <c:v>19</c:v>
                </c:pt>
                <c:pt idx="90">
                  <c:v>20</c:v>
                </c:pt>
                <c:pt idx="91">
                  <c:v>22</c:v>
                </c:pt>
                <c:pt idx="92">
                  <c:v>22</c:v>
                </c:pt>
                <c:pt idx="93">
                  <c:v>22</c:v>
                </c:pt>
                <c:pt idx="94">
                  <c:v>24</c:v>
                </c:pt>
                <c:pt idx="95">
                  <c:v>22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102720"/>
        <c:axId val="41124992"/>
      </c:scatterChart>
      <c:valAx>
        <c:axId val="41102720"/>
        <c:scaling>
          <c:orientation val="minMax"/>
          <c:max val="96"/>
          <c:min val="1"/>
        </c:scaling>
        <c:delete val="0"/>
        <c:axPos val="b"/>
        <c:numFmt formatCode="General" sourceLinked="1"/>
        <c:majorTickMark val="out"/>
        <c:minorTickMark val="none"/>
        <c:tickLblPos val="nextTo"/>
        <c:crossAx val="41124992"/>
        <c:crosses val="autoZero"/>
        <c:crossBetween val="midCat"/>
      </c:valAx>
      <c:valAx>
        <c:axId val="411249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3000" b="1" i="0" baseline="0">
                <a:latin typeface="Arial" pitchFamily="34" charset="0"/>
              </a:defRPr>
            </a:pPr>
            <a:endParaRPr lang="en-US"/>
          </a:p>
        </c:txPr>
        <c:crossAx val="4110272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8E35A-9AF5-450D-8BE4-1AE327E93694}" type="datetimeFigureOut">
              <a:rPr lang="en-US" smtClean="0"/>
              <a:pPr/>
              <a:t>5/30/2013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2EF30-F4B4-4BD1-A550-ABC9CE3F1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55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2EF30-F4B4-4BD1-A550-ABC9CE3F115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60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2EF30-F4B4-4BD1-A550-ABC9CE3F115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34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39FAA-C687-4765-9FEC-3A60CFA7F7A3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2EF30-F4B4-4BD1-A550-ABC9CE3F115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74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2EF30-F4B4-4BD1-A550-ABC9CE3F115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08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2EF30-F4B4-4BD1-A550-ABC9CE3F115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010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2EF30-F4B4-4BD1-A550-ABC9CE3F115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54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2EF30-F4B4-4BD1-A550-ABC9CE3F115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785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2EF30-F4B4-4BD1-A550-ABC9CE3F115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748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2EF30-F4B4-4BD1-A550-ABC9CE3F115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933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2EF30-F4B4-4BD1-A550-ABC9CE3F115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36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2EF30-F4B4-4BD1-A550-ABC9CE3F115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295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2EF30-F4B4-4BD1-A550-ABC9CE3F115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148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2EF30-F4B4-4BD1-A550-ABC9CE3F115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070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2EF30-F4B4-4BD1-A550-ABC9CE3F115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32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2EF30-F4B4-4BD1-A550-ABC9CE3F115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465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2EF30-F4B4-4BD1-A550-ABC9CE3F115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920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2EF30-F4B4-4BD1-A550-ABC9CE3F115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905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39FAA-C687-4765-9FEC-3A60CFA7F7A3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39FAA-C687-4765-9FEC-3A60CFA7F7A3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2EF30-F4B4-4BD1-A550-ABC9CE3F115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354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2EF30-F4B4-4BD1-A550-ABC9CE3F115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53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2EF30-F4B4-4BD1-A550-ABC9CE3F115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12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2EF30-F4B4-4BD1-A550-ABC9CE3F115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946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2EF30-F4B4-4BD1-A550-ABC9CE3F115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56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2EF30-F4B4-4BD1-A550-ABC9CE3F115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89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2EF30-F4B4-4BD1-A550-ABC9CE3F115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31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2EF30-F4B4-4BD1-A550-ABC9CE3F115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4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2EF30-F4B4-4BD1-A550-ABC9CE3F115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70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4FF231-7402-4B2E-8811-3E32C90919A9}" type="datetime1">
              <a:rPr lang="en-US" smtClean="0">
                <a:solidFill>
                  <a:srgbClr val="575F6D"/>
                </a:solidFill>
              </a:rPr>
              <a:pPr>
                <a:defRPr/>
              </a:pPr>
              <a:t>5/30/2013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BEF16E-604B-478C-9865-7C6971BB2BC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BFB5FB-412C-4E08-A403-13653F4F3D30}" type="datetime1">
              <a:rPr lang="en-US" smtClean="0">
                <a:solidFill>
                  <a:srgbClr val="575F6D"/>
                </a:solidFill>
              </a:rPr>
              <a:pPr>
                <a:defRPr/>
              </a:pPr>
              <a:t>5/30/2013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8F961-E219-4894-8EEE-0A9AE39AF8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D33D0A-266E-4418-9CD6-784A8ACFD302}" type="datetime1">
              <a:rPr lang="en-US" smtClean="0">
                <a:solidFill>
                  <a:srgbClr val="575F6D"/>
                </a:solidFill>
              </a:rPr>
              <a:pPr>
                <a:defRPr/>
              </a:pPr>
              <a:t>5/30/2013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325D9-CC02-4E1A-905B-EA042320A6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48094C-281A-488C-ABBA-99D5202BD543}" type="datetime1">
              <a:rPr lang="en-US" smtClean="0">
                <a:solidFill>
                  <a:srgbClr val="575F6D"/>
                </a:solidFill>
              </a:rPr>
              <a:pPr>
                <a:defRPr/>
              </a:pPr>
              <a:t>5/30/2013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766949-77B7-480F-9853-907BE3262D6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C34CF3-047F-493C-AD74-FE08074FA860}" type="datetime1">
              <a:rPr lang="en-US" smtClean="0">
                <a:solidFill>
                  <a:srgbClr val="FFF39D"/>
                </a:solidFill>
              </a:rPr>
              <a:pPr>
                <a:defRPr/>
              </a:pPr>
              <a:t>5/30/2013</a:t>
            </a:fld>
            <a:endParaRPr lang="en-US">
              <a:solidFill>
                <a:srgbClr val="FFF39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39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992833-2B43-4C34-9D59-34E1DEF484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1F4842-F1BE-4089-A043-5936FA60582C}" type="datetime1">
              <a:rPr lang="en-US" smtClean="0">
                <a:solidFill>
                  <a:srgbClr val="575F6D"/>
                </a:solidFill>
              </a:rPr>
              <a:pPr>
                <a:defRPr/>
              </a:pPr>
              <a:t>5/30/2013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95A5C4-3ECF-41A5-9C0D-3EF3265628E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AD32C6-9567-4C23-82BE-7F8C2BF0D846}" type="datetime1">
              <a:rPr lang="en-US" smtClean="0">
                <a:solidFill>
                  <a:srgbClr val="575F6D"/>
                </a:solidFill>
              </a:rPr>
              <a:pPr>
                <a:defRPr/>
              </a:pPr>
              <a:t>5/30/2013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0469EB-0028-4461-B369-2917E29C4F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487CAB-281D-4DD0-80DB-20247086FD2A}" type="datetime1">
              <a:rPr lang="en-US" smtClean="0">
                <a:solidFill>
                  <a:srgbClr val="575F6D"/>
                </a:solidFill>
              </a:rPr>
              <a:pPr>
                <a:defRPr/>
              </a:pPr>
              <a:t>5/30/2013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9A73E8-9A1F-46D7-BAC1-71BB2512DF8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339D05-26BB-4DDF-953A-F778FCDB6773}" type="datetime1">
              <a:rPr lang="en-US" smtClean="0">
                <a:solidFill>
                  <a:srgbClr val="575F6D"/>
                </a:solidFill>
              </a:rPr>
              <a:pPr>
                <a:defRPr/>
              </a:pPr>
              <a:t>5/30/2013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D485B8-2AA7-4B42-85F7-8549CB3B46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9EA077-C18E-44C6-94B4-ECD3AD8B657B}" type="datetime1">
              <a:rPr lang="en-US" smtClean="0">
                <a:solidFill>
                  <a:srgbClr val="575F6D"/>
                </a:solidFill>
              </a:rPr>
              <a:pPr>
                <a:defRPr/>
              </a:pPr>
              <a:t>5/30/2013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2223F4-1208-4AEB-A410-C663EF282B2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C9C2CB-F59D-4757-80AD-8C7CFCCB9E34}" type="datetime1">
              <a:rPr lang="en-US" smtClean="0">
                <a:solidFill>
                  <a:srgbClr val="575F6D"/>
                </a:solidFill>
              </a:rPr>
              <a:pPr>
                <a:defRPr/>
              </a:pPr>
              <a:t>5/30/2013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81A7C-E8F5-4233-93C3-D0DC5A2160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C2F64-7EE7-4B4A-854B-A7B308C09DBD}" type="datetime1">
              <a:rPr lang="en-US" smtClean="0"/>
              <a:pPr/>
              <a:t>5/30/2013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38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9.jpe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524000"/>
          </a:xfrm>
          <a:prstGeom prst="rect">
            <a:avLst/>
          </a:prstGeom>
          <a:blipFill dpi="0" rotWithShape="1">
            <a:blip r:embed="rId3" cstate="print">
              <a:alphaModFix amt="7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-304800"/>
            <a:ext cx="8915400" cy="1219200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4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4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3100" b="1" i="1" dirty="0" smtClean="0">
                <a:latin typeface="Arial" pitchFamily="34" charset="0"/>
                <a:cs typeface="Arial" pitchFamily="34" charset="0"/>
              </a:rPr>
              <a:t>Near-surface characterization and S-wave statics: </a:t>
            </a:r>
            <a:br>
              <a:rPr lang="en-US" sz="3100" b="1" i="1" dirty="0" smtClean="0">
                <a:latin typeface="Arial" pitchFamily="34" charset="0"/>
                <a:cs typeface="Arial" pitchFamily="34" charset="0"/>
              </a:rPr>
            </a:br>
            <a:r>
              <a:rPr lang="en-US" sz="3100" b="1" i="1" dirty="0" smtClean="0">
                <a:latin typeface="Arial" pitchFamily="34" charset="0"/>
                <a:cs typeface="Arial" pitchFamily="34" charset="0"/>
              </a:rPr>
              <a:t>Bradford 3D-3C seismic survey (Marcellus shale) </a:t>
            </a:r>
            <a:endParaRPr lang="en-US" sz="31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1455" y="5051048"/>
            <a:ext cx="392934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AGL Annual Meeting, Houston, TX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16</a:t>
            </a:r>
            <a:r>
              <a:rPr lang="en-US" b="1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May, 2013</a:t>
            </a:r>
          </a:p>
          <a:p>
            <a:pPr algn="ctr">
              <a:spcAft>
                <a:spcPts val="600"/>
              </a:spcAft>
            </a:pP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4" descr="AGL-UH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91200"/>
            <a:ext cx="1429907" cy="100584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5" descr="C:\Documents and Settings\SR\Desktop\UH Logo -no background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0648" y="5791200"/>
            <a:ext cx="1217152" cy="10058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90800" y="3962400"/>
            <a:ext cx="385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Soumya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Roy </a:t>
            </a:r>
          </a:p>
          <a:p>
            <a:pPr algn="ctr"/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Advisor: Dr. Robert R. Stewart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691384" y="1752600"/>
            <a:ext cx="3500670" cy="2191807"/>
            <a:chOff x="7760921" y="4130000"/>
            <a:chExt cx="3207726" cy="1939688"/>
          </a:xfrm>
        </p:grpSpPr>
        <p:pic>
          <p:nvPicPr>
            <p:cNvPr id="12" name="Picture 5" descr="rayleighwaveanimatedtest5.gi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0921" y="4130000"/>
              <a:ext cx="3108960" cy="17689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620201" y="5854244"/>
              <a:ext cx="13484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itchFamily="34" charset="0"/>
                  <a:cs typeface="Arial" pitchFamily="34" charset="0"/>
                </a:rPr>
                <a:t>Daniel A. Russell (1999)</a:t>
              </a:r>
              <a:endParaRPr lang="en-US" sz="8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5" name="Picture 14" descr="GeokineticsLog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62600" y="5791200"/>
            <a:ext cx="1508760" cy="1005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019515"/>
            <a:ext cx="2377440" cy="76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3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blipFill dpi="0" rotWithShape="1">
            <a:blip r:embed="rId3" cstate="print">
              <a:alphaModFix amt="7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685800" y="-22086"/>
            <a:ext cx="79111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b="1" i="1" dirty="0" smtClean="0"/>
              <a:t>Bradford 3D-3C Seismic Survey</a:t>
            </a:r>
            <a:endParaRPr lang="en-US" sz="4000" b="1" i="1" dirty="0"/>
          </a:p>
        </p:txBody>
      </p:sp>
      <p:pic>
        <p:nvPicPr>
          <p:cNvPr id="6" name="Picture 5" descr="3C3D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0560" y="811221"/>
            <a:ext cx="7863840" cy="58943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9200" y="1295400"/>
            <a:ext cx="37012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Source: Dynamite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Receiver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Interval: 110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ft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5562600" y="2127647"/>
            <a:ext cx="31242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dirty="0"/>
              <a:t>Data courtesy: </a:t>
            </a:r>
            <a:r>
              <a:rPr lang="en-US" sz="1600" dirty="0" smtClean="0"/>
              <a:t>GeoKinetics</a:t>
            </a:r>
            <a:endParaRPr lang="en-US" sz="1600" dirty="0"/>
          </a:p>
          <a:p>
            <a:pPr eaLnBrk="1" hangingPunct="1"/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724400" y="5334000"/>
            <a:ext cx="381000" cy="228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RL1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907836"/>
            <a:ext cx="8503920" cy="57215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10400" y="6019800"/>
            <a:ext cx="825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(0 ft)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54534" y="1447800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(10450 ft)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1" y="6416040"/>
            <a:ext cx="685800" cy="441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14CB401-9AFD-4CD0-810E-E5B7063237B8}" type="slidenum">
              <a:rPr lang="en-US" sz="24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71486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hart 19"/>
          <p:cNvGraphicFramePr/>
          <p:nvPr/>
        </p:nvGraphicFramePr>
        <p:xfrm>
          <a:off x="533401" y="838200"/>
          <a:ext cx="75438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8" name="Rectangle 57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blipFill dpi="0" rotWithShape="1">
            <a:blip r:embed="rId4" cstate="print">
              <a:alphaModFix amt="7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3"/>
          <p:cNvSpPr txBox="1">
            <a:spLocks noChangeArrowheads="1"/>
          </p:cNvSpPr>
          <p:nvPr/>
        </p:nvSpPr>
        <p:spPr bwMode="auto">
          <a:xfrm>
            <a:off x="1495464" y="-22086"/>
            <a:ext cx="62007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b="1" i="1" dirty="0" smtClean="0"/>
              <a:t>Statics: Bradford Survey</a:t>
            </a:r>
            <a:endParaRPr lang="en-US" sz="4000" b="1" i="1" dirty="0"/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1" y="6416040"/>
            <a:ext cx="685800" cy="441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14CB401-9AFD-4CD0-810E-E5B7063237B8}" type="slidenum">
              <a:rPr lang="en-US" sz="24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24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7162800" y="762000"/>
            <a:ext cx="1828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20000" y="685800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NW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402587" y="972312"/>
            <a:ext cx="54864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81400" y="6273225"/>
            <a:ext cx="2550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Distance (ft)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15158" y="579120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0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14233" y="580138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2200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57600" y="579120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4400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33633" y="580138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6600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29033" y="579120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8800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447582" y="1676400"/>
            <a:ext cx="73152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172200" y="1457865"/>
            <a:ext cx="1949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P-wave statics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19200" y="5791200"/>
            <a:ext cx="7086600" cy="128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5449824" y="1971135"/>
            <a:ext cx="7315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172200" y="1752600"/>
            <a:ext cx="1949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S-wave statics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-5400000">
            <a:off x="-961323" y="3323522"/>
            <a:ext cx="2507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Statics (ms)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75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 descr="vs_2D_Final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" y="1147263"/>
            <a:ext cx="8961120" cy="4472205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blipFill dpi="0" rotWithShape="1">
            <a:blip r:embed="rId4" cstate="print">
              <a:alphaModFix amt="7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219200" y="0"/>
            <a:ext cx="65231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b="1" i="1" dirty="0"/>
              <a:t>S-wave </a:t>
            </a:r>
            <a:r>
              <a:rPr lang="en-US" sz="4000" b="1" i="1" dirty="0" smtClean="0"/>
              <a:t>Velocity: Bradford</a:t>
            </a:r>
            <a:endParaRPr lang="en-US" sz="4000" b="1" i="1" dirty="0"/>
          </a:p>
        </p:txBody>
      </p:sp>
      <p:sp>
        <p:nvSpPr>
          <p:cNvPr id="6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1" y="6416040"/>
            <a:ext cx="685800" cy="441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14CB401-9AFD-4CD0-810E-E5B7063237B8}" type="slidenum">
              <a:rPr lang="en-US" sz="24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2400" dirty="0" smtClean="0"/>
          </a:p>
        </p:txBody>
      </p:sp>
      <p:cxnSp>
        <p:nvCxnSpPr>
          <p:cNvPr id="68" name="Straight Connector 67"/>
          <p:cNvCxnSpPr/>
          <p:nvPr/>
        </p:nvCxnSpPr>
        <p:spPr>
          <a:xfrm>
            <a:off x="746760" y="3602736"/>
            <a:ext cx="83210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1752600" y="2910840"/>
            <a:ext cx="0" cy="73152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1143000" y="3048000"/>
            <a:ext cx="445956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en-US" sz="2000" b="1" i="1" baseline="-25000" dirty="0" smtClean="0">
                <a:latin typeface="Arial" pitchFamily="34" charset="0"/>
                <a:cs typeface="Arial" pitchFamily="34" charset="0"/>
              </a:rPr>
              <a:t>w</a:t>
            </a:r>
            <a:endParaRPr lang="en-US" sz="20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37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blipFill dpi="0" rotWithShape="1">
            <a:blip r:embed="rId3" cstate="print">
              <a:alphaModFix amt="7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914400" y="0"/>
            <a:ext cx="75522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b="1" i="1" dirty="0" smtClean="0"/>
              <a:t>Total S-wave Receiver Statics</a:t>
            </a:r>
            <a:endParaRPr lang="en-US" sz="4000" b="1" i="1" dirty="0"/>
          </a:p>
        </p:txBody>
      </p:sp>
      <p:pic>
        <p:nvPicPr>
          <p:cNvPr id="11" name="Picture 10" descr="STATICS_COMPARE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848372"/>
            <a:ext cx="8138160" cy="593342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14400" y="5791200"/>
            <a:ext cx="80772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352800" y="6197025"/>
            <a:ext cx="2550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Distance (ft)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0" y="563880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0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67000" y="563880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2200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14800" y="563880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4400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67033" y="563880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6600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10400" y="563880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8800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1" y="6416040"/>
            <a:ext cx="685800" cy="441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14CB401-9AFD-4CD0-810E-E5B7063237B8}" type="slidenum">
              <a:rPr lang="en-US" sz="24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92837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MOVING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988350"/>
            <a:ext cx="8778240" cy="4793450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blipFill dpi="0" rotWithShape="1">
            <a:blip r:embed="rId4" cstate="print">
              <a:alphaModFix amt="7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066800" y="0"/>
            <a:ext cx="69005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b="1" i="1" dirty="0" smtClean="0"/>
              <a:t>Smooth S-wave LVL Statics</a:t>
            </a:r>
            <a:endParaRPr lang="en-US" sz="4000" b="1" i="1" dirty="0"/>
          </a:p>
        </p:txBody>
      </p:sp>
      <p:sp>
        <p:nvSpPr>
          <p:cNvPr id="67" name="TextBox 3"/>
          <p:cNvSpPr txBox="1">
            <a:spLocks noChangeArrowheads="1"/>
          </p:cNvSpPr>
          <p:nvPr/>
        </p:nvSpPr>
        <p:spPr bwMode="auto">
          <a:xfrm>
            <a:off x="152400" y="762000"/>
            <a:ext cx="944880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2200" dirty="0" smtClean="0"/>
              <a:t> Lack of in-line shots: 2D vs. 3D geometry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200" dirty="0" smtClean="0"/>
              <a:t> Selection of long receiver-spread range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200" dirty="0"/>
              <a:t> </a:t>
            </a:r>
            <a:r>
              <a:rPr lang="en-US" sz="2200" dirty="0" smtClean="0"/>
              <a:t>Smooth S-wave statics can be applied at early processing stage</a:t>
            </a:r>
          </a:p>
          <a:p>
            <a:pPr eaLnBrk="1" hangingPunct="1"/>
            <a:endParaRPr lang="en-US" sz="2400" dirty="0" smtClean="0"/>
          </a:p>
          <a:p>
            <a:pPr eaLnBrk="1" hangingPunct="1">
              <a:buFont typeface="Arial" pitchFamily="34" charset="0"/>
              <a:buChar char="•"/>
            </a:pPr>
            <a:endParaRPr lang="en-US" sz="2400" dirty="0" smtClean="0"/>
          </a:p>
        </p:txBody>
      </p:sp>
      <p:sp>
        <p:nvSpPr>
          <p:cNvPr id="6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1" y="6416040"/>
            <a:ext cx="685800" cy="441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14CB401-9AFD-4CD0-810E-E5B7063237B8}" type="slidenum">
              <a:rPr lang="en-US" sz="24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2400" dirty="0" smtClean="0"/>
          </a:p>
        </p:txBody>
      </p:sp>
      <p:cxnSp>
        <p:nvCxnSpPr>
          <p:cNvPr id="69" name="Straight Connector 68"/>
          <p:cNvCxnSpPr/>
          <p:nvPr/>
        </p:nvCxnSpPr>
        <p:spPr>
          <a:xfrm>
            <a:off x="5791200" y="2514600"/>
            <a:ext cx="62179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6444164" y="228600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From MASW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5791200" y="2781420"/>
            <a:ext cx="621792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6438210" y="2629020"/>
            <a:ext cx="2172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From GeoKinetics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(Smoothed)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1905000" y="5029200"/>
            <a:ext cx="54959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FF0000"/>
                </a:solidFill>
              </a:rPr>
              <a:t>Total statics – Elevation statics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1" y="1200090"/>
            <a:ext cx="9067799" cy="4895910"/>
            <a:chOff x="1" y="1733490"/>
            <a:chExt cx="9067799" cy="4895910"/>
          </a:xfrm>
        </p:grpSpPr>
        <p:grpSp>
          <p:nvGrpSpPr>
            <p:cNvPr id="92" name="Group 88"/>
            <p:cNvGrpSpPr/>
            <p:nvPr/>
          </p:nvGrpSpPr>
          <p:grpSpPr>
            <a:xfrm>
              <a:off x="1" y="1733490"/>
              <a:ext cx="8839199" cy="4895910"/>
              <a:chOff x="1" y="1733490"/>
              <a:chExt cx="8839199" cy="4895910"/>
            </a:xfrm>
          </p:grpSpPr>
          <p:grpSp>
            <p:nvGrpSpPr>
              <p:cNvPr id="96" name="Group 64"/>
              <p:cNvGrpSpPr/>
              <p:nvPr/>
            </p:nvGrpSpPr>
            <p:grpSpPr>
              <a:xfrm>
                <a:off x="1" y="1733490"/>
                <a:ext cx="8839199" cy="4895910"/>
                <a:chOff x="1" y="1733490"/>
                <a:chExt cx="8839199" cy="4895910"/>
              </a:xfrm>
            </p:grpSpPr>
            <p:pic>
              <p:nvPicPr>
                <p:cNvPr id="98" name="Picture 97" descr="Meteor statics.bmp"/>
                <p:cNvPicPr>
                  <a:picLocks noChangeAspect="1"/>
                </p:cNvPicPr>
                <p:nvPr/>
              </p:nvPicPr>
              <p:blipFill>
                <a:blip r:embed="rId5" cstate="print"/>
                <a:srcRect l="1852" b="3443"/>
                <a:stretch>
                  <a:fillRect/>
                </a:stretch>
              </p:blipFill>
              <p:spPr>
                <a:xfrm>
                  <a:off x="762000" y="1822439"/>
                  <a:ext cx="8077200" cy="4273561"/>
                </a:xfrm>
                <a:prstGeom prst="rect">
                  <a:avLst/>
                </a:prstGeom>
              </p:spPr>
            </p:pic>
            <p:sp>
              <p:nvSpPr>
                <p:cNvPr id="99" name="TextBox 98"/>
                <p:cNvSpPr txBox="1"/>
                <p:nvPr/>
              </p:nvSpPr>
              <p:spPr>
                <a:xfrm>
                  <a:off x="2667000" y="1981200"/>
                  <a:ext cx="428873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latin typeface="Arial" pitchFamily="34" charset="0"/>
                      <a:cs typeface="Arial" pitchFamily="34" charset="0"/>
                    </a:rPr>
                    <a:t>Meteor Crater S-wave LVL statics </a:t>
                  </a:r>
                  <a:endParaRPr lang="en-US" sz="20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0" name="TextBox 99"/>
                <p:cNvSpPr txBox="1"/>
                <p:nvPr/>
              </p:nvSpPr>
              <p:spPr>
                <a:xfrm>
                  <a:off x="368200" y="5486400"/>
                  <a:ext cx="47000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latin typeface="Arial" pitchFamily="34" charset="0"/>
                      <a:cs typeface="Arial" pitchFamily="34" charset="0"/>
                    </a:rPr>
                    <a:t>40</a:t>
                  </a:r>
                  <a:endParaRPr lang="en-US" sz="20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>
                  <a:off x="368200" y="3962400"/>
                  <a:ext cx="47000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latin typeface="Arial" pitchFamily="34" charset="0"/>
                      <a:cs typeface="Arial" pitchFamily="34" charset="0"/>
                    </a:rPr>
                    <a:t>60</a:t>
                  </a:r>
                  <a:endParaRPr lang="en-US" sz="20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2" name="TextBox 101"/>
                <p:cNvSpPr txBox="1"/>
                <p:nvPr/>
              </p:nvSpPr>
              <p:spPr>
                <a:xfrm>
                  <a:off x="368200" y="2438400"/>
                  <a:ext cx="47000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latin typeface="Arial" pitchFamily="34" charset="0"/>
                      <a:cs typeface="Arial" pitchFamily="34" charset="0"/>
                    </a:rPr>
                    <a:t>80</a:t>
                  </a:r>
                  <a:endParaRPr lang="en-US" sz="20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3" name="TextBox 102"/>
                <p:cNvSpPr txBox="1"/>
                <p:nvPr/>
              </p:nvSpPr>
              <p:spPr>
                <a:xfrm>
                  <a:off x="368200" y="4705290"/>
                  <a:ext cx="47000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latin typeface="Arial" pitchFamily="34" charset="0"/>
                      <a:cs typeface="Arial" pitchFamily="34" charset="0"/>
                    </a:rPr>
                    <a:t>50</a:t>
                  </a:r>
                  <a:endParaRPr lang="en-US" sz="20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4" name="TextBox 103"/>
                <p:cNvSpPr txBox="1"/>
                <p:nvPr/>
              </p:nvSpPr>
              <p:spPr>
                <a:xfrm>
                  <a:off x="368200" y="3200400"/>
                  <a:ext cx="47000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latin typeface="Arial" pitchFamily="34" charset="0"/>
                      <a:cs typeface="Arial" pitchFamily="34" charset="0"/>
                    </a:rPr>
                    <a:t>70</a:t>
                  </a:r>
                  <a:endParaRPr lang="en-US" sz="20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5" name="TextBox 104"/>
                <p:cNvSpPr txBox="1"/>
                <p:nvPr/>
              </p:nvSpPr>
              <p:spPr>
                <a:xfrm>
                  <a:off x="368200" y="1733490"/>
                  <a:ext cx="47000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latin typeface="Arial" pitchFamily="34" charset="0"/>
                      <a:cs typeface="Arial" pitchFamily="34" charset="0"/>
                    </a:rPr>
                    <a:t>90</a:t>
                  </a:r>
                  <a:endParaRPr lang="en-US" sz="20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6" name="TextBox 105"/>
                <p:cNvSpPr txBox="1"/>
                <p:nvPr/>
              </p:nvSpPr>
              <p:spPr>
                <a:xfrm>
                  <a:off x="3764454" y="6229290"/>
                  <a:ext cx="172194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latin typeface="Arial" pitchFamily="34" charset="0"/>
                      <a:cs typeface="Arial" pitchFamily="34" charset="0"/>
                    </a:rPr>
                    <a:t>Distance (m)</a:t>
                  </a:r>
                  <a:endParaRPr lang="en-US" sz="20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7" name="TextBox 106"/>
                <p:cNvSpPr txBox="1"/>
                <p:nvPr/>
              </p:nvSpPr>
              <p:spPr>
                <a:xfrm rot="-5400000">
                  <a:off x="-1346393" y="3632394"/>
                  <a:ext cx="309289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latin typeface="Arial" pitchFamily="34" charset="0"/>
                      <a:cs typeface="Arial" pitchFamily="34" charset="0"/>
                    </a:rPr>
                    <a:t>S-wave LVL statics (ms)</a:t>
                  </a:r>
                  <a:endParaRPr lang="en-US" sz="20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97" name="Rectangle 96"/>
              <p:cNvSpPr/>
              <p:nvPr/>
            </p:nvSpPr>
            <p:spPr>
              <a:xfrm>
                <a:off x="762000" y="6071616"/>
                <a:ext cx="8046720" cy="914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3" name="TextBox 92"/>
            <p:cNvSpPr txBox="1"/>
            <p:nvPr/>
          </p:nvSpPr>
          <p:spPr>
            <a:xfrm>
              <a:off x="520600" y="6000690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36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648200" y="6000690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312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455132" y="6000690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609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624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3" grpId="0"/>
      <p:bldP spid="77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blipFill dpi="0" rotWithShape="1">
            <a:blip r:embed="rId3" cstate="print">
              <a:alphaModFix amt="7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1" y="6416040"/>
            <a:ext cx="685800" cy="441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14CB401-9AFD-4CD0-810E-E5B7063237B8}" type="slidenum">
              <a:rPr lang="en-US" sz="24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2400" dirty="0" smtClean="0"/>
          </a:p>
        </p:txBody>
      </p:sp>
      <p:sp>
        <p:nvSpPr>
          <p:cNvPr id="75" name="TextBox 3"/>
          <p:cNvSpPr txBox="1">
            <a:spLocks noChangeArrowheads="1"/>
          </p:cNvSpPr>
          <p:nvPr/>
        </p:nvSpPr>
        <p:spPr bwMode="auto">
          <a:xfrm>
            <a:off x="533400" y="0"/>
            <a:ext cx="82509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b="1" i="1" dirty="0" smtClean="0"/>
              <a:t>Lateral Heterogeneity and MASW</a:t>
            </a:r>
            <a:endParaRPr lang="en-US" sz="4000" b="1" i="1" dirty="0"/>
          </a:p>
        </p:txBody>
      </p:sp>
      <p:pic>
        <p:nvPicPr>
          <p:cNvPr id="63" name="Picture 62" descr="Dip_Model1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838200"/>
            <a:ext cx="8229600" cy="3103895"/>
          </a:xfrm>
          <a:prstGeom prst="rect">
            <a:avLst/>
          </a:prstGeom>
        </p:spPr>
      </p:pic>
      <p:pic>
        <p:nvPicPr>
          <p:cNvPr id="64" name="Picture 63" descr="F90_1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3811945"/>
            <a:ext cx="8229600" cy="3046055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2667000" y="914400"/>
            <a:ext cx="2943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Gentle lateral variation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37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blipFill dpi="0" rotWithShape="1">
            <a:blip r:embed="rId3" cstate="print">
              <a:alphaModFix amt="7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/>
          <p:nvPr/>
        </p:nvCxnSpPr>
        <p:spPr>
          <a:xfrm flipH="1">
            <a:off x="3611562" y="6019800"/>
            <a:ext cx="13716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6" name="TextBox 59"/>
          <p:cNvSpPr txBox="1">
            <a:spLocks noChangeArrowheads="1"/>
          </p:cNvSpPr>
          <p:nvPr/>
        </p:nvSpPr>
        <p:spPr bwMode="auto">
          <a:xfrm>
            <a:off x="6279856" y="3276600"/>
            <a:ext cx="27879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dirty="0"/>
              <a:t>Compare modeled and </a:t>
            </a:r>
          </a:p>
          <a:p>
            <a:pPr algn="ctr" eaLnBrk="1" hangingPunct="1"/>
            <a:r>
              <a:rPr lang="en-US" sz="1600" dirty="0" smtClean="0"/>
              <a:t>observed data trace by trace</a:t>
            </a:r>
            <a:endParaRPr lang="en-US" sz="1600" dirty="0"/>
          </a:p>
        </p:txBody>
      </p:sp>
      <p:pic>
        <p:nvPicPr>
          <p:cNvPr id="28680" name="Picture 4" descr="C:\Documents and Settings\sr\Desktop\PROPOSAL\PRESENTATION\SYN_NU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162" y="2370892"/>
            <a:ext cx="1828800" cy="1704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1" name="TextBox 3"/>
          <p:cNvSpPr txBox="1">
            <a:spLocks noChangeArrowheads="1"/>
          </p:cNvSpPr>
          <p:nvPr/>
        </p:nvSpPr>
        <p:spPr bwMode="auto">
          <a:xfrm>
            <a:off x="1219200" y="0"/>
            <a:ext cx="65101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b="1" i="1" dirty="0" smtClean="0"/>
              <a:t>Future Scope: Elastic FWI</a:t>
            </a:r>
            <a:endParaRPr lang="en-US" sz="4000" b="1" i="1" dirty="0"/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2895600" y="3962400"/>
            <a:ext cx="457200" cy="228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3" name="TextBox 52"/>
          <p:cNvSpPr txBox="1">
            <a:spLocks noChangeArrowheads="1"/>
          </p:cNvSpPr>
          <p:nvPr/>
        </p:nvSpPr>
        <p:spPr bwMode="auto">
          <a:xfrm>
            <a:off x="152400" y="898525"/>
            <a:ext cx="3108325" cy="161607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dirty="0"/>
              <a:t> V</a:t>
            </a:r>
            <a:r>
              <a:rPr lang="en-US" baseline="-25000" dirty="0"/>
              <a:t>P</a:t>
            </a:r>
            <a:r>
              <a:rPr lang="en-US" dirty="0"/>
              <a:t> from refraction analysis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dirty="0"/>
              <a:t> V</a:t>
            </a:r>
            <a:r>
              <a:rPr lang="en-US" baseline="-25000" dirty="0"/>
              <a:t>S</a:t>
            </a:r>
            <a:r>
              <a:rPr lang="en-US" dirty="0"/>
              <a:t> from MASW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dirty="0"/>
              <a:t> </a:t>
            </a:r>
            <a:r>
              <a:rPr lang="el-GR" dirty="0"/>
              <a:t>ρ</a:t>
            </a:r>
            <a:r>
              <a:rPr lang="en-US" dirty="0"/>
              <a:t> from well log or predicted  </a:t>
            </a:r>
          </a:p>
          <a:p>
            <a:pPr eaLnBrk="1" hangingPunct="1"/>
            <a:r>
              <a:rPr lang="en-US" dirty="0"/>
              <a:t>   from V</a:t>
            </a:r>
            <a:r>
              <a:rPr lang="en-US" baseline="-25000" dirty="0"/>
              <a:t>P</a:t>
            </a:r>
            <a:r>
              <a:rPr lang="en-US" dirty="0"/>
              <a:t> and V</a:t>
            </a:r>
            <a:r>
              <a:rPr lang="en-US" baseline="-25000" dirty="0"/>
              <a:t>S</a:t>
            </a:r>
            <a:endParaRPr lang="en-US" dirty="0"/>
          </a:p>
        </p:txBody>
      </p:sp>
      <p:sp>
        <p:nvSpPr>
          <p:cNvPr id="54" name="Down Arrow 53"/>
          <p:cNvSpPr/>
          <p:nvPr/>
        </p:nvSpPr>
        <p:spPr>
          <a:xfrm>
            <a:off x="1371600" y="2667000"/>
            <a:ext cx="304800" cy="533400"/>
          </a:xfrm>
          <a:prstGeom prst="down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685" name="TextBox 54"/>
          <p:cNvSpPr txBox="1">
            <a:spLocks noChangeArrowheads="1"/>
          </p:cNvSpPr>
          <p:nvPr/>
        </p:nvSpPr>
        <p:spPr bwMode="auto">
          <a:xfrm>
            <a:off x="685800" y="3276600"/>
            <a:ext cx="1554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/>
              <a:t>Initial model</a:t>
            </a:r>
          </a:p>
        </p:txBody>
      </p:sp>
      <p:sp>
        <p:nvSpPr>
          <p:cNvPr id="28686" name="TextBox 59"/>
          <p:cNvSpPr txBox="1">
            <a:spLocks noChangeArrowheads="1"/>
          </p:cNvSpPr>
          <p:nvPr/>
        </p:nvSpPr>
        <p:spPr bwMode="auto">
          <a:xfrm>
            <a:off x="2976865" y="4199692"/>
            <a:ext cx="292900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/>
              <a:t>Forward Modeling</a:t>
            </a:r>
          </a:p>
          <a:p>
            <a:pPr algn="ctr" eaLnBrk="1" hangingPunct="1"/>
            <a:r>
              <a:rPr lang="en-US" dirty="0"/>
              <a:t>(</a:t>
            </a:r>
            <a:r>
              <a:rPr lang="en-US" b="1" dirty="0" smtClean="0"/>
              <a:t>ANIVEC</a:t>
            </a:r>
            <a:r>
              <a:rPr lang="en-US" dirty="0" smtClean="0"/>
              <a:t>; </a:t>
            </a:r>
            <a:r>
              <a:rPr lang="en-US" b="1" dirty="0" smtClean="0"/>
              <a:t>Manning, 2007</a:t>
            </a:r>
            <a:r>
              <a:rPr lang="en-US" dirty="0"/>
              <a:t>)</a:t>
            </a:r>
          </a:p>
        </p:txBody>
      </p:sp>
      <p:sp>
        <p:nvSpPr>
          <p:cNvPr id="28687" name="TextBox 60"/>
          <p:cNvSpPr txBox="1">
            <a:spLocks noChangeArrowheads="1"/>
          </p:cNvSpPr>
          <p:nvPr/>
        </p:nvSpPr>
        <p:spPr bwMode="auto">
          <a:xfrm>
            <a:off x="2667000" y="6096000"/>
            <a:ext cx="35052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 smtClean="0"/>
              <a:t>Inversion and Update model </a:t>
            </a:r>
            <a:endParaRPr lang="en-US" sz="2000" dirty="0"/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5486400" y="2133600"/>
            <a:ext cx="381000" cy="228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1" y="6416040"/>
            <a:ext cx="685800" cy="441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14CB401-9AFD-4CD0-810E-E5B7063237B8}" type="slidenum">
              <a:rPr lang="en-US" sz="24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2400" dirty="0" smtClean="0"/>
          </a:p>
        </p:txBody>
      </p:sp>
      <p:grpSp>
        <p:nvGrpSpPr>
          <p:cNvPr id="2" name="Group 40"/>
          <p:cNvGrpSpPr/>
          <p:nvPr/>
        </p:nvGrpSpPr>
        <p:grpSpPr>
          <a:xfrm>
            <a:off x="152400" y="3810000"/>
            <a:ext cx="2590800" cy="1905001"/>
            <a:chOff x="609600" y="838199"/>
            <a:chExt cx="2590800" cy="1905001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609600" y="838199"/>
              <a:ext cx="2590800" cy="1671301"/>
              <a:chOff x="6553200" y="1752600"/>
              <a:chExt cx="2590800" cy="1633678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>
                <a:off x="6553200" y="1752600"/>
                <a:ext cx="2560638" cy="15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6556375" y="2197956"/>
                <a:ext cx="2560638" cy="155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6556375" y="2644864"/>
                <a:ext cx="2560638" cy="155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6583363" y="3240740"/>
                <a:ext cx="2560637" cy="15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6583363" y="2942803"/>
                <a:ext cx="2560637" cy="155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24"/>
              <p:cNvSpPr txBox="1">
                <a:spLocks noChangeArrowheads="1"/>
              </p:cNvSpPr>
              <p:nvPr/>
            </p:nvSpPr>
            <p:spPr bwMode="auto">
              <a:xfrm>
                <a:off x="6749088" y="1752600"/>
                <a:ext cx="2301079" cy="3610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dirty="0" smtClean="0"/>
                  <a:t>V</a:t>
                </a:r>
                <a:r>
                  <a:rPr lang="en-US" baseline="-25000" dirty="0" smtClean="0"/>
                  <a:t>P1,</a:t>
                </a:r>
                <a:r>
                  <a:rPr lang="en-US" dirty="0" smtClean="0"/>
                  <a:t>Q</a:t>
                </a:r>
                <a:r>
                  <a:rPr lang="en-US" baseline="-25000" dirty="0" smtClean="0"/>
                  <a:t>P1,</a:t>
                </a:r>
                <a:r>
                  <a:rPr lang="en-US" dirty="0" smtClean="0"/>
                  <a:t>V</a:t>
                </a:r>
                <a:r>
                  <a:rPr lang="en-US" baseline="-25000" dirty="0" smtClean="0"/>
                  <a:t>S1,</a:t>
                </a:r>
                <a:r>
                  <a:rPr lang="en-US" dirty="0" smtClean="0"/>
                  <a:t>Q</a:t>
                </a:r>
                <a:r>
                  <a:rPr lang="en-US" baseline="-25000" dirty="0" smtClean="0"/>
                  <a:t>S1,</a:t>
                </a:r>
                <a:r>
                  <a:rPr lang="en-US" dirty="0" smtClean="0"/>
                  <a:t>ρ</a:t>
                </a:r>
                <a:r>
                  <a:rPr lang="en-US" baseline="-25000" dirty="0" smtClean="0"/>
                  <a:t>1,</a:t>
                </a:r>
                <a:r>
                  <a:rPr lang="en-US" dirty="0" smtClean="0"/>
                  <a:t>T</a:t>
                </a:r>
                <a:r>
                  <a:rPr lang="en-US" baseline="-25000" dirty="0" smtClean="0"/>
                  <a:t>1</a:t>
                </a:r>
                <a:endParaRPr lang="en-US" dirty="0"/>
              </a:p>
            </p:txBody>
          </p:sp>
          <p:sp>
            <p:nvSpPr>
              <p:cNvPr id="57" name="TextBox 28"/>
              <p:cNvSpPr txBox="1">
                <a:spLocks noChangeArrowheads="1"/>
              </p:cNvSpPr>
              <p:nvPr/>
            </p:nvSpPr>
            <p:spPr bwMode="auto">
              <a:xfrm>
                <a:off x="7561730" y="2497446"/>
                <a:ext cx="487652" cy="888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buFont typeface="Arial" charset="0"/>
                  <a:buChar char="•"/>
                </a:pPr>
                <a:r>
                  <a:rPr lang="en-US" sz="2400" dirty="0"/>
                  <a:t> </a:t>
                </a:r>
              </a:p>
              <a:p>
                <a:pPr eaLnBrk="1" hangingPunct="1">
                  <a:buFont typeface="Arial" charset="0"/>
                  <a:buChar char="•"/>
                </a:pPr>
                <a:r>
                  <a:rPr lang="en-US" sz="2400" dirty="0"/>
                  <a:t> </a:t>
                </a:r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p:grpSp>
        <p:sp>
          <p:nvSpPr>
            <p:cNvPr id="44" name="TextBox 24"/>
            <p:cNvSpPr txBox="1">
              <a:spLocks noChangeArrowheads="1"/>
            </p:cNvSpPr>
            <p:nvPr/>
          </p:nvSpPr>
          <p:spPr bwMode="auto">
            <a:xfrm>
              <a:off x="805488" y="1295400"/>
              <a:ext cx="230107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dirty="0" smtClean="0"/>
                <a:t>V</a:t>
              </a:r>
              <a:r>
                <a:rPr lang="en-US" baseline="-25000" dirty="0" smtClean="0"/>
                <a:t>P2,</a:t>
              </a:r>
              <a:r>
                <a:rPr lang="en-US" dirty="0" smtClean="0"/>
                <a:t>Q</a:t>
              </a:r>
              <a:r>
                <a:rPr lang="en-US" baseline="-25000" dirty="0" smtClean="0"/>
                <a:t>P2,</a:t>
              </a:r>
              <a:r>
                <a:rPr lang="en-US" dirty="0" smtClean="0"/>
                <a:t>V</a:t>
              </a:r>
              <a:r>
                <a:rPr lang="en-US" baseline="-25000" dirty="0" smtClean="0"/>
                <a:t>S2,</a:t>
              </a:r>
              <a:r>
                <a:rPr lang="en-US" dirty="0" smtClean="0"/>
                <a:t>Q</a:t>
              </a:r>
              <a:r>
                <a:rPr lang="en-US" baseline="-25000" dirty="0" smtClean="0"/>
                <a:t>S2,</a:t>
              </a:r>
              <a:r>
                <a:rPr lang="en-US" dirty="0" smtClean="0"/>
                <a:t>ρ</a:t>
              </a:r>
              <a:r>
                <a:rPr lang="en-US" baseline="-25000" dirty="0" smtClean="0"/>
                <a:t>2,</a:t>
              </a:r>
              <a:r>
                <a:rPr lang="en-US" dirty="0" smtClean="0"/>
                <a:t>T</a:t>
              </a:r>
              <a:r>
                <a:rPr lang="en-US" baseline="-25000" dirty="0" smtClean="0"/>
                <a:t>2</a:t>
              </a:r>
              <a:endParaRPr lang="en-US" dirty="0"/>
            </a:p>
          </p:txBody>
        </p:sp>
        <p:sp>
          <p:nvSpPr>
            <p:cNvPr id="45" name="TextBox 24"/>
            <p:cNvSpPr txBox="1">
              <a:spLocks noChangeArrowheads="1"/>
            </p:cNvSpPr>
            <p:nvPr/>
          </p:nvSpPr>
          <p:spPr bwMode="auto">
            <a:xfrm>
              <a:off x="805488" y="2373868"/>
              <a:ext cx="19912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dirty="0" err="1" smtClean="0"/>
                <a:t>V</a:t>
              </a:r>
              <a:r>
                <a:rPr lang="en-US" baseline="-25000" dirty="0" err="1" smtClean="0"/>
                <a:t>Pn,</a:t>
              </a:r>
              <a:r>
                <a:rPr lang="en-US" dirty="0" err="1" smtClean="0"/>
                <a:t>Q</a:t>
              </a:r>
              <a:r>
                <a:rPr lang="en-US" baseline="-25000" dirty="0" err="1" smtClean="0"/>
                <a:t>Pn,</a:t>
              </a:r>
              <a:r>
                <a:rPr lang="en-US" dirty="0" err="1" smtClean="0"/>
                <a:t>V</a:t>
              </a:r>
              <a:r>
                <a:rPr lang="en-US" baseline="-25000" dirty="0" err="1" smtClean="0"/>
                <a:t>Sn,</a:t>
              </a:r>
              <a:r>
                <a:rPr lang="en-US" dirty="0" err="1" smtClean="0"/>
                <a:t>Q</a:t>
              </a:r>
              <a:r>
                <a:rPr lang="en-US" baseline="-25000" dirty="0" err="1" smtClean="0"/>
                <a:t>Sn,</a:t>
              </a:r>
              <a:r>
                <a:rPr lang="en-US" dirty="0" err="1" smtClean="0"/>
                <a:t>ρ</a:t>
              </a:r>
              <a:r>
                <a:rPr lang="en-US" baseline="-25000" dirty="0" err="1" smtClean="0"/>
                <a:t>n</a:t>
              </a:r>
              <a:endParaRPr lang="en-US" dirty="0"/>
            </a:p>
          </p:txBody>
        </p:sp>
      </p:grpSp>
      <p:grpSp>
        <p:nvGrpSpPr>
          <p:cNvPr id="4" name="Group 37"/>
          <p:cNvGrpSpPr/>
          <p:nvPr/>
        </p:nvGrpSpPr>
        <p:grpSpPr>
          <a:xfrm>
            <a:off x="5943599" y="766755"/>
            <a:ext cx="3048001" cy="2509845"/>
            <a:chOff x="5943599" y="838200"/>
            <a:chExt cx="3048001" cy="2509845"/>
          </a:xfrm>
        </p:grpSpPr>
        <p:pic>
          <p:nvPicPr>
            <p:cNvPr id="36" name="Picture 35" descr="EXAMPLE2.jpg"/>
            <p:cNvPicPr>
              <a:picLocks noChangeAspect="1"/>
            </p:cNvPicPr>
            <p:nvPr/>
          </p:nvPicPr>
          <p:blipFill>
            <a:blip r:embed="rId5" cstate="print"/>
            <a:srcRect l="2778"/>
            <a:stretch>
              <a:fillRect/>
            </a:stretch>
          </p:blipFill>
          <p:spPr>
            <a:xfrm>
              <a:off x="6248400" y="1143000"/>
              <a:ext cx="2743200" cy="2205045"/>
            </a:xfrm>
            <a:prstGeom prst="rect">
              <a:avLst/>
            </a:prstGeom>
          </p:spPr>
        </p:pic>
        <p:sp>
          <p:nvSpPr>
            <p:cNvPr id="28690" name="TextBox 35"/>
            <p:cNvSpPr txBox="1">
              <a:spLocks noChangeArrowheads="1"/>
            </p:cNvSpPr>
            <p:nvPr/>
          </p:nvSpPr>
          <p:spPr bwMode="auto">
            <a:xfrm rot="16200000">
              <a:off x="5561858" y="1878842"/>
              <a:ext cx="1101968" cy="338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Time (ms)</a:t>
              </a:r>
            </a:p>
          </p:txBody>
        </p:sp>
        <p:cxnSp>
          <p:nvCxnSpPr>
            <p:cNvPr id="50" name="Straight Arrow Connector 49"/>
            <p:cNvCxnSpPr/>
            <p:nvPr/>
          </p:nvCxnSpPr>
          <p:spPr bwMode="auto">
            <a:xfrm>
              <a:off x="7953375" y="1047750"/>
              <a:ext cx="498475" cy="793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 bwMode="auto">
            <a:xfrm rot="5400000">
              <a:off x="5842794" y="2870994"/>
              <a:ext cx="58578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693" name="TextBox 39"/>
            <p:cNvSpPr txBox="1">
              <a:spLocks noChangeArrowheads="1"/>
            </p:cNvSpPr>
            <p:nvPr/>
          </p:nvSpPr>
          <p:spPr bwMode="auto">
            <a:xfrm>
              <a:off x="6772981" y="838200"/>
              <a:ext cx="109764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dirty="0"/>
                <a:t>Offset (m</a:t>
              </a:r>
              <a:r>
                <a:rPr lang="en-US" sz="1600" b="1" dirty="0"/>
                <a:t>)</a:t>
              </a:r>
            </a:p>
          </p:txBody>
        </p:sp>
        <p:sp>
          <p:nvSpPr>
            <p:cNvPr id="35" name="TextBox 59"/>
            <p:cNvSpPr txBox="1">
              <a:spLocks noChangeArrowheads="1"/>
            </p:cNvSpPr>
            <p:nvPr/>
          </p:nvSpPr>
          <p:spPr bwMode="auto">
            <a:xfrm>
              <a:off x="6477000" y="2831068"/>
              <a:ext cx="158248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dirty="0" smtClean="0"/>
                <a:t>Modeled data</a:t>
              </a:r>
              <a:endParaRPr lang="en-US" dirty="0"/>
            </a:p>
          </p:txBody>
        </p:sp>
      </p:grpSp>
      <p:grpSp>
        <p:nvGrpSpPr>
          <p:cNvPr id="5" name="Group 64"/>
          <p:cNvGrpSpPr/>
          <p:nvPr/>
        </p:nvGrpSpPr>
        <p:grpSpPr>
          <a:xfrm>
            <a:off x="5943600" y="3886200"/>
            <a:ext cx="3048000" cy="2516136"/>
            <a:chOff x="5943600" y="3886200"/>
            <a:chExt cx="3048000" cy="2516136"/>
          </a:xfrm>
        </p:grpSpPr>
        <p:pic>
          <p:nvPicPr>
            <p:cNvPr id="37" name="Picture 36" descr="EXAMPLE1.jpg"/>
            <p:cNvPicPr>
              <a:picLocks noChangeAspect="1"/>
            </p:cNvPicPr>
            <p:nvPr/>
          </p:nvPicPr>
          <p:blipFill>
            <a:blip r:embed="rId6" cstate="print"/>
            <a:srcRect l="2778"/>
            <a:stretch>
              <a:fillRect/>
            </a:stretch>
          </p:blipFill>
          <p:spPr>
            <a:xfrm>
              <a:off x="6248400" y="4191000"/>
              <a:ext cx="2743200" cy="2211336"/>
            </a:xfrm>
            <a:prstGeom prst="rect">
              <a:avLst/>
            </a:prstGeom>
          </p:spPr>
        </p:pic>
        <p:sp>
          <p:nvSpPr>
            <p:cNvPr id="59" name="TextBox 35"/>
            <p:cNvSpPr txBox="1">
              <a:spLocks noChangeArrowheads="1"/>
            </p:cNvSpPr>
            <p:nvPr/>
          </p:nvSpPr>
          <p:spPr bwMode="auto">
            <a:xfrm rot="16200000">
              <a:off x="5561859" y="4926842"/>
              <a:ext cx="1101968" cy="338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dirty="0"/>
                <a:t>Time (ms)</a:t>
              </a:r>
            </a:p>
          </p:txBody>
        </p:sp>
        <p:cxnSp>
          <p:nvCxnSpPr>
            <p:cNvPr id="60" name="Straight Arrow Connector 59"/>
            <p:cNvCxnSpPr/>
            <p:nvPr/>
          </p:nvCxnSpPr>
          <p:spPr bwMode="auto">
            <a:xfrm>
              <a:off x="7953376" y="4095750"/>
              <a:ext cx="498475" cy="793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 bwMode="auto">
            <a:xfrm rot="5400000">
              <a:off x="5842795" y="5918994"/>
              <a:ext cx="58578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39"/>
            <p:cNvSpPr txBox="1">
              <a:spLocks noChangeArrowheads="1"/>
            </p:cNvSpPr>
            <p:nvPr/>
          </p:nvSpPr>
          <p:spPr bwMode="auto">
            <a:xfrm>
              <a:off x="6772982" y="3886200"/>
              <a:ext cx="109764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dirty="0"/>
                <a:t>Offset (m</a:t>
              </a:r>
              <a:r>
                <a:rPr lang="en-US" sz="1600" b="1" dirty="0"/>
                <a:t>)</a:t>
              </a:r>
            </a:p>
          </p:txBody>
        </p:sp>
        <p:sp>
          <p:nvSpPr>
            <p:cNvPr id="64" name="TextBox 59"/>
            <p:cNvSpPr txBox="1">
              <a:spLocks noChangeArrowheads="1"/>
            </p:cNvSpPr>
            <p:nvPr/>
          </p:nvSpPr>
          <p:spPr bwMode="auto">
            <a:xfrm>
              <a:off x="6419293" y="5879068"/>
              <a:ext cx="169790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dirty="0" smtClean="0"/>
                <a:t>Observed data</a:t>
              </a:r>
              <a:endParaRPr lang="en-US" dirty="0"/>
            </a:p>
          </p:txBody>
        </p:sp>
      </p:grpSp>
      <p:sp>
        <p:nvSpPr>
          <p:cNvPr id="41" name="TextBox 59"/>
          <p:cNvSpPr txBox="1">
            <a:spLocks noChangeArrowheads="1"/>
          </p:cNvSpPr>
          <p:nvPr/>
        </p:nvSpPr>
        <p:spPr bwMode="auto">
          <a:xfrm>
            <a:off x="3654799" y="5619690"/>
            <a:ext cx="12508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 dirty="0" smtClean="0"/>
              <a:t>MATLAB</a:t>
            </a:r>
            <a:endParaRPr lang="en-US" b="1" dirty="0"/>
          </a:p>
        </p:txBody>
      </p:sp>
      <p:sp>
        <p:nvSpPr>
          <p:cNvPr id="49" name="TextBox 24"/>
          <p:cNvSpPr txBox="1">
            <a:spLocks noChangeArrowheads="1"/>
          </p:cNvSpPr>
          <p:nvPr/>
        </p:nvSpPr>
        <p:spPr bwMode="auto">
          <a:xfrm>
            <a:off x="365921" y="6172200"/>
            <a:ext cx="17107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/>
              <a:t>Q : Attenuation</a:t>
            </a:r>
          </a:p>
          <a:p>
            <a:pPr eaLnBrk="1" hangingPunct="1"/>
            <a:r>
              <a:rPr lang="en-US" dirty="0" smtClean="0"/>
              <a:t>T  : Thickness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6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blipFill dpi="0" rotWithShape="1">
            <a:blip r:embed="rId3" cstate="print">
              <a:alphaModFix amt="7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1" y="6416040"/>
            <a:ext cx="685800" cy="441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14CB401-9AFD-4CD0-810E-E5B7063237B8}" type="slidenum">
              <a:rPr lang="en-US" sz="24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2400" dirty="0" smtClean="0"/>
          </a:p>
        </p:txBody>
      </p:sp>
      <p:sp>
        <p:nvSpPr>
          <p:cNvPr id="75" name="TextBox 3"/>
          <p:cNvSpPr txBox="1">
            <a:spLocks noChangeArrowheads="1"/>
          </p:cNvSpPr>
          <p:nvPr/>
        </p:nvSpPr>
        <p:spPr bwMode="auto">
          <a:xfrm>
            <a:off x="506470" y="0"/>
            <a:ext cx="83327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i="1" dirty="0" smtClean="0"/>
              <a:t>Lateral Heterogeneity (Physical Modeling)</a:t>
            </a:r>
            <a:endParaRPr lang="en-US" sz="3200" b="1" i="1" dirty="0"/>
          </a:p>
        </p:txBody>
      </p:sp>
      <p:pic>
        <p:nvPicPr>
          <p:cNvPr id="24" name="Picture 23" descr="PM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838202"/>
            <a:ext cx="4572000" cy="5163972"/>
          </a:xfrm>
          <a:prstGeom prst="rect">
            <a:avLst/>
          </a:prstGeom>
        </p:spPr>
      </p:pic>
      <p:pic>
        <p:nvPicPr>
          <p:cNvPr id="23" name="Picture 22" descr="F90_4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" y="914403"/>
            <a:ext cx="4114800" cy="3035578"/>
          </a:xfrm>
          <a:prstGeom prst="rect">
            <a:avLst/>
          </a:prstGeom>
        </p:spPr>
      </p:pic>
      <p:pic>
        <p:nvPicPr>
          <p:cNvPr id="26" name="Picture 25" descr="Vs_2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" y="4419600"/>
            <a:ext cx="4663440" cy="224718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58496" y="4953000"/>
            <a:ext cx="54864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3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590800" y="6457890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Numerical Modeling (Manning, 2007)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blipFill dpi="0" rotWithShape="1">
            <a:blip r:embed="rId3" cstate="print">
              <a:alphaModFix amt="7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1" y="6416040"/>
            <a:ext cx="685800" cy="441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14CB401-9AFD-4CD0-810E-E5B7063237B8}" type="slidenum">
              <a:rPr lang="en-US" sz="24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2400" dirty="0" smtClean="0"/>
          </a:p>
        </p:txBody>
      </p:sp>
      <p:grpSp>
        <p:nvGrpSpPr>
          <p:cNvPr id="78" name="Group 77"/>
          <p:cNvGrpSpPr/>
          <p:nvPr/>
        </p:nvGrpSpPr>
        <p:grpSpPr>
          <a:xfrm>
            <a:off x="1219200" y="1214735"/>
            <a:ext cx="6826084" cy="4195465"/>
            <a:chOff x="1143000" y="1214735"/>
            <a:chExt cx="6826084" cy="4195465"/>
          </a:xfrm>
        </p:grpSpPr>
        <p:grpSp>
          <p:nvGrpSpPr>
            <p:cNvPr id="67" name="Group 66"/>
            <p:cNvGrpSpPr/>
            <p:nvPr/>
          </p:nvGrpSpPr>
          <p:grpSpPr>
            <a:xfrm>
              <a:off x="1143000" y="1676400"/>
              <a:ext cx="6705600" cy="3733800"/>
              <a:chOff x="1066800" y="1371600"/>
              <a:chExt cx="6705600" cy="3733800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1066800" y="1371600"/>
                <a:ext cx="3352800" cy="37338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4419600" y="1371600"/>
                <a:ext cx="3352800" cy="37338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1219200" y="1219200"/>
              <a:ext cx="32271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Medium 1 (Plexiglas)</a:t>
              </a:r>
              <a:endParaRPr lang="en-US" sz="2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572000" y="1214735"/>
              <a:ext cx="33970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Medium 2 (Aluminum)</a:t>
              </a:r>
              <a:endParaRPr lang="en-US" sz="2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600200" y="2608183"/>
              <a:ext cx="2177199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V</a:t>
              </a:r>
              <a:r>
                <a:rPr lang="en-US" sz="2400" b="1" baseline="-25000" dirty="0" smtClean="0">
                  <a:latin typeface="Arial" pitchFamily="34" charset="0"/>
                  <a:cs typeface="Arial" pitchFamily="34" charset="0"/>
                </a:rPr>
                <a:t>P</a:t>
              </a:r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 = 2740 m/s</a:t>
              </a:r>
            </a:p>
            <a:p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V</a:t>
              </a:r>
              <a:r>
                <a:rPr lang="en-US" sz="2400" b="1" baseline="-25000" dirty="0" smtClean="0">
                  <a:latin typeface="Arial" pitchFamily="34" charset="0"/>
                  <a:cs typeface="Arial" pitchFamily="34" charset="0"/>
                </a:rPr>
                <a:t>S</a:t>
              </a:r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 = 1380 m/s</a:t>
              </a:r>
            </a:p>
            <a:p>
              <a:endParaRPr lang="en-US" sz="2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061801" y="2608183"/>
              <a:ext cx="2177199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V</a:t>
              </a:r>
              <a:r>
                <a:rPr lang="en-US" sz="2400" b="1" baseline="-250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</a:t>
              </a:r>
              <a:r>
                <a:rPr lang="en-US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= 6300 m/s</a:t>
              </a:r>
            </a:p>
            <a:p>
              <a:r>
                <a:rPr lang="en-US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V</a:t>
              </a:r>
              <a:r>
                <a:rPr lang="en-US" sz="2400" b="1" baseline="-250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</a:t>
              </a:r>
              <a:r>
                <a:rPr lang="en-US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= 3100 m/s</a:t>
              </a:r>
            </a:p>
            <a:p>
              <a:endParaRPr lang="en-US" sz="2400" b="1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36" name="Straight Connector 35"/>
          <p:cNvCxnSpPr/>
          <p:nvPr/>
        </p:nvCxnSpPr>
        <p:spPr>
          <a:xfrm flipH="1">
            <a:off x="4572000" y="5562600"/>
            <a:ext cx="0" cy="548640"/>
          </a:xfrm>
          <a:prstGeom prst="line">
            <a:avLst/>
          </a:prstGeom>
          <a:ln w="57150">
            <a:solidFill>
              <a:schemeClr val="tx1"/>
            </a:solidFill>
            <a:prstDash val="solid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876800" y="5654040"/>
            <a:ext cx="91884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Fault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TextBox 3"/>
          <p:cNvSpPr txBox="1">
            <a:spLocks noChangeArrowheads="1"/>
          </p:cNvSpPr>
          <p:nvPr/>
        </p:nvSpPr>
        <p:spPr bwMode="auto">
          <a:xfrm>
            <a:off x="246888" y="0"/>
            <a:ext cx="86533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i="1" dirty="0" smtClean="0"/>
              <a:t>Lateral Heterogeneity (Numerical Modeling)</a:t>
            </a:r>
            <a:endParaRPr lang="en-US" sz="3200" b="1" i="1" dirty="0"/>
          </a:p>
        </p:txBody>
      </p:sp>
      <p:grpSp>
        <p:nvGrpSpPr>
          <p:cNvPr id="35" name="Group 95"/>
          <p:cNvGrpSpPr/>
          <p:nvPr/>
        </p:nvGrpSpPr>
        <p:grpSpPr>
          <a:xfrm>
            <a:off x="848380" y="685800"/>
            <a:ext cx="6937450" cy="6248400"/>
            <a:chOff x="848380" y="685800"/>
            <a:chExt cx="6937450" cy="6248400"/>
          </a:xfrm>
        </p:grpSpPr>
        <p:pic>
          <p:nvPicPr>
            <p:cNvPr id="37" name="Picture 36" descr="Plexi_Num.bmp"/>
            <p:cNvPicPr>
              <a:picLocks noChangeAspect="1"/>
            </p:cNvPicPr>
            <p:nvPr/>
          </p:nvPicPr>
          <p:blipFill>
            <a:blip r:embed="rId4" cstate="print"/>
            <a:srcRect l="3968" t="2633"/>
            <a:stretch>
              <a:fillRect/>
            </a:stretch>
          </p:blipFill>
          <p:spPr>
            <a:xfrm>
              <a:off x="1981200" y="1447800"/>
              <a:ext cx="5532120" cy="528328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3886200" y="685800"/>
              <a:ext cx="23439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Arial" pitchFamily="34" charset="0"/>
                  <a:cs typeface="Arial" pitchFamily="34" charset="0"/>
                </a:rPr>
                <a:t>Distance (m)</a:t>
              </a: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828800" y="1057870"/>
              <a:ext cx="6992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120</a:t>
              </a:r>
              <a:endParaRPr lang="en-US" sz="2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634770" y="1062335"/>
              <a:ext cx="6992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400</a:t>
              </a:r>
              <a:endParaRPr lang="en-US" sz="2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086600" y="1062335"/>
              <a:ext cx="6992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616</a:t>
              </a:r>
              <a:endParaRPr lang="en-US" sz="2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200000">
              <a:off x="172105" y="3724275"/>
              <a:ext cx="18757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Arial" pitchFamily="34" charset="0"/>
                  <a:cs typeface="Arial" pitchFamily="34" charset="0"/>
                </a:rPr>
                <a:t>Time (ms)</a:t>
              </a: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625012" y="1295400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0</a:t>
              </a:r>
              <a:endParaRPr lang="en-US" sz="2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71600" y="2129135"/>
              <a:ext cx="6992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100</a:t>
              </a:r>
              <a:endParaRPr lang="en-US" sz="2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58170" y="3043535"/>
              <a:ext cx="6992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200</a:t>
              </a:r>
              <a:endParaRPr lang="en-US" sz="2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371600" y="3881735"/>
              <a:ext cx="6992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300</a:t>
              </a:r>
              <a:endParaRPr lang="en-US" sz="2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371600" y="4724400"/>
              <a:ext cx="6992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400</a:t>
              </a:r>
              <a:endParaRPr lang="en-US" sz="2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371600" y="5634335"/>
              <a:ext cx="6992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500</a:t>
              </a:r>
              <a:endParaRPr lang="en-US" sz="2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371600" y="6472535"/>
              <a:ext cx="6992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600</a:t>
              </a:r>
              <a:endParaRPr lang="en-US" sz="24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1" name="Oval 50"/>
          <p:cNvSpPr/>
          <p:nvPr/>
        </p:nvSpPr>
        <p:spPr>
          <a:xfrm rot="19591594">
            <a:off x="1721590" y="5107092"/>
            <a:ext cx="3540375" cy="1143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177159" y="1981200"/>
            <a:ext cx="91884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Fault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 flipH="1">
            <a:off x="5074920" y="1524000"/>
            <a:ext cx="0" cy="525780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495800" y="5791200"/>
            <a:ext cx="278473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Back-propagated </a:t>
            </a:r>
          </a:p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ground roll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37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0" grpId="0" animBg="1"/>
      <p:bldP spid="51" grpId="0" animBg="1"/>
      <p:bldP spid="52" grpId="0" animBg="1"/>
      <p:bldP spid="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blipFill dpi="0" rotWithShape="1">
            <a:blip r:embed="rId3" cstate="print">
              <a:alphaModFix amt="7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533400" y="0"/>
            <a:ext cx="83391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b="1" i="1" dirty="0" smtClean="0"/>
              <a:t>Basic FWI: Lateral Heterogeneity </a:t>
            </a:r>
            <a:endParaRPr lang="en-US" sz="4000" b="1" i="1" dirty="0"/>
          </a:p>
        </p:txBody>
      </p:sp>
      <p:sp>
        <p:nvSpPr>
          <p:cNvPr id="6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1" y="6416040"/>
            <a:ext cx="685800" cy="441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14CB401-9AFD-4CD0-810E-E5B7063237B8}" type="slidenum">
              <a:rPr lang="en-US" sz="24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2400" dirty="0" smtClean="0"/>
          </a:p>
        </p:txBody>
      </p:sp>
      <p:pic>
        <p:nvPicPr>
          <p:cNvPr id="63" name="Picture 62" descr="PLEXI_FA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-5400000">
            <a:off x="1952245" y="-1357885"/>
            <a:ext cx="5120640" cy="10091929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8305800" y="990600"/>
            <a:ext cx="838200" cy="472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0" y="5586984"/>
            <a:ext cx="88392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3545302" y="6044625"/>
            <a:ext cx="1875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Time (ms)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0" y="557278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0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514600" y="5572780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200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234007" y="5562600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400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824807" y="5562600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600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81000" y="1883664"/>
            <a:ext cx="9906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56626" y="1600200"/>
            <a:ext cx="1843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Observed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81000" y="2286000"/>
            <a:ext cx="99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56626" y="1991380"/>
            <a:ext cx="164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Modeled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58863" y="822960"/>
            <a:ext cx="2784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Far offset trace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37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blipFill dpi="0" rotWithShape="1">
            <a:blip r:embed="rId3" cstate="print">
              <a:alphaModFix amt="7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9" name="TextBox 3"/>
          <p:cNvSpPr txBox="1">
            <a:spLocks noChangeArrowheads="1"/>
          </p:cNvSpPr>
          <p:nvPr/>
        </p:nvSpPr>
        <p:spPr bwMode="auto">
          <a:xfrm>
            <a:off x="0" y="762000"/>
            <a:ext cx="9372600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800" b="1" i="1" dirty="0" smtClean="0">
                <a:solidFill>
                  <a:srgbClr val="00B0F0"/>
                </a:solidFill>
              </a:rPr>
              <a:t>Motivation and objective</a:t>
            </a:r>
          </a:p>
          <a:p>
            <a:pPr eaLnBrk="1" hangingPunct="1">
              <a:spcAft>
                <a:spcPts val="600"/>
              </a:spcAft>
            </a:pPr>
            <a:r>
              <a:rPr lang="en-US" sz="2800" b="1" i="1" dirty="0" smtClean="0">
                <a:solidFill>
                  <a:srgbClr val="00B0F0"/>
                </a:solidFill>
              </a:rPr>
              <a:t>		</a:t>
            </a:r>
            <a:r>
              <a:rPr lang="en-US" sz="2400" dirty="0" smtClean="0"/>
              <a:t>-</a:t>
            </a:r>
            <a:r>
              <a:rPr lang="en-US" sz="2400" b="1" i="1" dirty="0" smtClean="0">
                <a:solidFill>
                  <a:srgbClr val="00B0F0"/>
                </a:solidFill>
              </a:rPr>
              <a:t> </a:t>
            </a:r>
            <a:r>
              <a:rPr lang="en-US" sz="2400" dirty="0" smtClean="0"/>
              <a:t>Near-surface characterization</a:t>
            </a:r>
          </a:p>
        </p:txBody>
      </p:sp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0" y="2133600"/>
            <a:ext cx="973836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800" b="1" i="1" dirty="0" smtClean="0">
                <a:solidFill>
                  <a:srgbClr val="7030A0"/>
                </a:solidFill>
              </a:rPr>
              <a:t>S-wave velocities </a:t>
            </a:r>
            <a:r>
              <a:rPr lang="en-US" b="1" i="1" dirty="0" smtClean="0">
                <a:solidFill>
                  <a:srgbClr val="7030A0"/>
                </a:solidFill>
              </a:rPr>
              <a:t>(from surface-wave inversion)</a:t>
            </a:r>
          </a:p>
          <a:p>
            <a:pPr eaLnBrk="1" hangingPunct="1"/>
            <a:r>
              <a:rPr lang="en-US" sz="2400" b="1" dirty="0" smtClean="0">
                <a:solidFill>
                  <a:srgbClr val="C00000"/>
                </a:solidFill>
              </a:rPr>
              <a:t>           </a:t>
            </a:r>
            <a:r>
              <a:rPr lang="en-US" sz="2400" dirty="0" smtClean="0"/>
              <a:t>- La Marque, TX			- YBRA field camp, MO</a:t>
            </a:r>
          </a:p>
          <a:p>
            <a:pPr eaLnBrk="1" hangingPunct="1"/>
            <a:r>
              <a:rPr lang="en-US" sz="2400" dirty="0" smtClean="0"/>
              <a:t>	- Meteor crater, AZ			</a:t>
            </a:r>
          </a:p>
          <a:p>
            <a:pPr eaLnBrk="1" hangingPunct="1"/>
            <a:r>
              <a:rPr lang="en-US" sz="2400" dirty="0" smtClean="0"/>
              <a:t>	</a:t>
            </a:r>
          </a:p>
        </p:txBody>
      </p:sp>
      <p:sp>
        <p:nvSpPr>
          <p:cNvPr id="9222" name="Slide Number Placeholder 14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337300"/>
            <a:ext cx="609600" cy="520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75DCC0A-4B3B-420C-B458-1CF020AE1B85}" type="slidenum">
              <a:rPr lang="en-US" sz="24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2400" dirty="0" smtClean="0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4865876"/>
            <a:ext cx="9525000" cy="172354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US" sz="2800" b="1" i="1" dirty="0" smtClean="0">
                <a:solidFill>
                  <a:srgbClr val="00B050"/>
                </a:solidFill>
              </a:rPr>
              <a:t>Limitations and developments</a:t>
            </a:r>
            <a:endParaRPr lang="en-US" sz="2400" dirty="0" smtClean="0"/>
          </a:p>
          <a:p>
            <a:pPr lvl="1" eaLnBrk="1" hangingPunct="1">
              <a:spcAft>
                <a:spcPts val="600"/>
              </a:spcAft>
              <a:defRPr/>
            </a:pPr>
            <a:r>
              <a:rPr lang="en-US" sz="2400" dirty="0" smtClean="0"/>
              <a:t>		- Lateral heterogeneity		- Full-waveform inversion</a:t>
            </a:r>
          </a:p>
          <a:p>
            <a:pPr eaLnBrk="1" hangingPunct="1">
              <a:buFontTx/>
              <a:buChar char="-"/>
              <a:defRPr/>
            </a:pPr>
            <a:endParaRPr lang="en-US" sz="2400" dirty="0" smtClean="0"/>
          </a:p>
          <a:p>
            <a:pPr eaLnBrk="1" hangingPunct="1">
              <a:defRPr/>
            </a:pPr>
            <a:r>
              <a:rPr lang="en-US" sz="2000" b="1" dirty="0" smtClean="0">
                <a:latin typeface="Century Schoolbook" pitchFamily="18" charset="0"/>
              </a:rPr>
              <a:t>	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835025" y="0"/>
            <a:ext cx="7165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b="1" i="1" dirty="0"/>
              <a:t>Overview</a:t>
            </a:r>
            <a:endParaRPr lang="en-US" sz="4000" dirty="0">
              <a:latin typeface="Century Schoolbook" pitchFamily="18" charset="0"/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3667780"/>
            <a:ext cx="9738360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800" b="1" i="1" dirty="0" smtClean="0">
                <a:solidFill>
                  <a:srgbClr val="FF0000"/>
                </a:solidFill>
              </a:rPr>
              <a:t>Bradford survey, Pennsylvania </a:t>
            </a:r>
            <a:r>
              <a:rPr lang="en-US" b="1" i="1" dirty="0" smtClean="0">
                <a:solidFill>
                  <a:srgbClr val="FF0000"/>
                </a:solidFill>
              </a:rPr>
              <a:t>(Data courtesy: GeoKinetics)</a:t>
            </a:r>
            <a:endParaRPr lang="en-US" sz="2400" dirty="0" smtClean="0"/>
          </a:p>
          <a:p>
            <a:pPr eaLnBrk="1" hangingPunct="1"/>
            <a:r>
              <a:rPr lang="en-US" sz="2400" dirty="0" smtClean="0"/>
              <a:t>	- 3D-3C seismic survey 		- S-wave statics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037927"/>
            <a:ext cx="9525000" cy="12772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US" sz="2800" b="1" i="1" dirty="0" smtClean="0">
                <a:solidFill>
                  <a:srgbClr val="0070C0"/>
                </a:solidFill>
              </a:rPr>
              <a:t>Summary</a:t>
            </a:r>
            <a:endParaRPr lang="en-US" sz="2400" dirty="0" smtClean="0">
              <a:solidFill>
                <a:srgbClr val="0070C0"/>
              </a:solidFill>
            </a:endParaRPr>
          </a:p>
          <a:p>
            <a:pPr eaLnBrk="1" hangingPunct="1">
              <a:buFontTx/>
              <a:buChar char="-"/>
              <a:defRPr/>
            </a:pPr>
            <a:endParaRPr lang="en-US" sz="2400" dirty="0" smtClean="0"/>
          </a:p>
          <a:p>
            <a:pPr eaLnBrk="1" hangingPunct="1">
              <a:defRPr/>
            </a:pPr>
            <a:r>
              <a:rPr lang="en-US" sz="2000" b="1" dirty="0" smtClean="0">
                <a:latin typeface="Century Schoolbook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5174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blipFill dpi="0" rotWithShape="1">
            <a:blip r:embed="rId3" cstate="print">
              <a:alphaModFix amt="7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533400" y="0"/>
            <a:ext cx="83391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b="1" i="1" dirty="0" smtClean="0"/>
              <a:t>Basic FWI: Lateral Heterogeneity </a:t>
            </a:r>
            <a:endParaRPr lang="en-US" sz="4000" b="1" i="1" dirty="0"/>
          </a:p>
        </p:txBody>
      </p:sp>
      <p:sp>
        <p:nvSpPr>
          <p:cNvPr id="6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1" y="6416040"/>
            <a:ext cx="685800" cy="441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14CB401-9AFD-4CD0-810E-E5B7063237B8}" type="slidenum">
              <a:rPr lang="en-US" sz="24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2400" dirty="0" smtClean="0"/>
          </a:p>
        </p:txBody>
      </p:sp>
      <p:sp>
        <p:nvSpPr>
          <p:cNvPr id="72" name="Rectangle 71"/>
          <p:cNvSpPr/>
          <p:nvPr/>
        </p:nvSpPr>
        <p:spPr>
          <a:xfrm>
            <a:off x="-762000" y="5586984"/>
            <a:ext cx="88392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PLEXI_ALL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03960" y="1242259"/>
            <a:ext cx="4937760" cy="55395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95600" y="695980"/>
            <a:ext cx="2343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Distance (m)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589895" y="3724275"/>
            <a:ext cx="1875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Time (ms)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86559" y="2510135"/>
            <a:ext cx="91884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Fault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4056888" y="1447800"/>
            <a:ext cx="0" cy="525780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066800" y="1143000"/>
            <a:ext cx="274320" cy="5669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63012" y="121920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0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9600" y="2129135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100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6170" y="2971800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200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9600" y="3881735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300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9600" y="4796135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400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9600" y="5638800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500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9600" y="6472535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600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219200" y="1143000"/>
            <a:ext cx="6400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053370" y="1062335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120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57600" y="1057870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400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777770" y="1057870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616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72200" y="2819400"/>
            <a:ext cx="261321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Actual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en-US" sz="2000" i="1" baseline="-25000" dirty="0" smtClean="0">
                <a:latin typeface="Arial" pitchFamily="34" charset="0"/>
                <a:cs typeface="Arial" pitchFamily="34" charset="0"/>
              </a:rPr>
              <a:t>S1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: 1380 m/s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Actual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en-US" sz="2000" i="1" baseline="-25000" dirty="0" smtClean="0">
                <a:latin typeface="Arial" pitchFamily="34" charset="0"/>
                <a:cs typeface="Arial" pitchFamily="34" charset="0"/>
              </a:rPr>
              <a:t>S2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: 3100 m/s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From MASW</a:t>
            </a:r>
            <a:endParaRPr lang="en-US" sz="2000" i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Input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en-US" sz="2000" i="1" baseline="-25000" dirty="0" smtClean="0">
                <a:latin typeface="Arial" pitchFamily="34" charset="0"/>
                <a:cs typeface="Arial" pitchFamily="34" charset="0"/>
              </a:rPr>
              <a:t>S1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: 1280 m/s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Input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en-US" sz="2000" i="1" baseline="-25000" dirty="0" smtClean="0">
                <a:latin typeface="Arial" pitchFamily="34" charset="0"/>
                <a:cs typeface="Arial" pitchFamily="34" charset="0"/>
              </a:rPr>
              <a:t>S2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: 2900 m/s</a:t>
            </a:r>
          </a:p>
          <a:p>
            <a:endParaRPr lang="en-US" dirty="0" smtClean="0"/>
          </a:p>
          <a:p>
            <a:pPr algn="ctr"/>
            <a:r>
              <a:rPr lang="en-US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After FWI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Final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en-US" i="1" baseline="-25000" dirty="0" smtClean="0">
                <a:latin typeface="Arial" pitchFamily="34" charset="0"/>
                <a:cs typeface="Arial" pitchFamily="34" charset="0"/>
              </a:rPr>
              <a:t>S1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1380.04 m/s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Final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en-US" i="1" baseline="-25000" dirty="0" smtClean="0">
                <a:latin typeface="Arial" pitchFamily="34" charset="0"/>
                <a:cs typeface="Arial" pitchFamily="34" charset="0"/>
              </a:rPr>
              <a:t>S2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3101 m/s</a:t>
            </a:r>
          </a:p>
          <a:p>
            <a:endParaRPr lang="en-US" dirty="0" smtClean="0"/>
          </a:p>
          <a:p>
            <a:endParaRPr lang="en-US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2209800" y="1524000"/>
            <a:ext cx="320151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Observed ~ Modeled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37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blipFill dpi="0" rotWithShape="1">
            <a:blip r:embed="rId5" cstate="print">
              <a:alphaModFix amt="7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3115352" y="0"/>
            <a:ext cx="25234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b="1" i="1" dirty="0" smtClean="0"/>
              <a:t>Summary</a:t>
            </a:r>
            <a:endParaRPr lang="en-US" sz="4000" b="1" i="1" dirty="0"/>
          </a:p>
        </p:txBody>
      </p:sp>
      <p:sp>
        <p:nvSpPr>
          <p:cNvPr id="6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1" y="6416040"/>
            <a:ext cx="685800" cy="441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14CB401-9AFD-4CD0-810E-E5B7063237B8}" type="slidenum">
              <a:rPr lang="en-US" sz="24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2400" dirty="0" smtClean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91440" y="762000"/>
            <a:ext cx="9738360" cy="420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b="1" dirty="0" smtClean="0"/>
              <a:t>Near-surface </a:t>
            </a:r>
            <a:r>
              <a:rPr lang="en-US" sz="2400" b="1" i="1" dirty="0" smtClean="0"/>
              <a:t>V</a:t>
            </a:r>
            <a:r>
              <a:rPr lang="en-US" sz="2400" b="1" i="1" baseline="-25000" dirty="0" smtClean="0"/>
              <a:t>S</a:t>
            </a:r>
            <a:r>
              <a:rPr lang="en-US" sz="2400" b="1" dirty="0" smtClean="0"/>
              <a:t> values may be very low and variable</a:t>
            </a:r>
          </a:p>
          <a:p>
            <a:pPr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i="1" dirty="0" smtClean="0">
                <a:solidFill>
                  <a:srgbClr val="0070C0"/>
                </a:solidFill>
              </a:rPr>
              <a:t>V</a:t>
            </a:r>
            <a:r>
              <a:rPr lang="en-US" sz="2400" b="1" i="1" baseline="-25000" dirty="0" smtClean="0">
                <a:solidFill>
                  <a:srgbClr val="0070C0"/>
                </a:solidFill>
              </a:rPr>
              <a:t>S</a:t>
            </a:r>
            <a:r>
              <a:rPr lang="en-US" sz="2400" b="1" i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</a:rPr>
              <a:t>from MASW provides smooth velocity model</a:t>
            </a:r>
          </a:p>
          <a:p>
            <a:pPr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 P- and S-wave statics are different</a:t>
            </a:r>
          </a:p>
          <a:p>
            <a:pPr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7030A0"/>
                </a:solidFill>
              </a:rPr>
              <a:t> S-wave statics from MASW – a standalone method</a:t>
            </a:r>
          </a:p>
          <a:p>
            <a:pPr eaLnBrk="1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B050"/>
                </a:solidFill>
              </a:rPr>
              <a:t> Lateral heterogeneity may affect MASW method</a:t>
            </a:r>
          </a:p>
          <a:p>
            <a:pPr eaLnBrk="1" hangingPunct="1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 FWI - a future step to handle lateral heterogeneity </a:t>
            </a:r>
          </a:p>
          <a:p>
            <a:pPr eaLnBrk="1" hangingPunct="1"/>
            <a:endParaRPr lang="en-US" sz="2400" dirty="0" smtClean="0"/>
          </a:p>
          <a:p>
            <a:pPr eaLnBrk="1" hangingPunct="1">
              <a:buFont typeface="Arial" pitchFamily="34" charset="0"/>
              <a:buChar char="•"/>
            </a:pPr>
            <a:endParaRPr lang="en-US" sz="2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906033" y="3810000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Distance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-5400000">
            <a:off x="2215388" y="511098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Depth</a:t>
            </a:r>
            <a:endParaRPr lang="en-US" dirty="0"/>
          </a:p>
        </p:txBody>
      </p:sp>
      <p:pic>
        <p:nvPicPr>
          <p:cNvPr id="2" name="Numerical4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1800" y="4191000"/>
            <a:ext cx="3017520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7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blipFill dpi="0" rotWithShape="1">
            <a:blip r:embed="rId3" cstate="print">
              <a:alphaModFix amt="7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-457200"/>
            <a:ext cx="9144000" cy="1066800"/>
          </a:xfrm>
          <a:prstGeom prst="rect">
            <a:avLst/>
          </a:prstGeom>
        </p:spPr>
        <p:txBody>
          <a:bodyPr vert="horz" anchor="b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Acknowledgments</a:t>
            </a:r>
          </a:p>
        </p:txBody>
      </p:sp>
      <p:pic>
        <p:nvPicPr>
          <p:cNvPr id="7" name="Picture 4" descr="AGL-UH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07" y="4724401"/>
            <a:ext cx="2183110" cy="153566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2958" y="827544"/>
            <a:ext cx="8819915" cy="33239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Dr. Robert R. Stewart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Mr. Bode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Omoboya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, Mr. Li Chang, and Mr.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Eray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Kocel</a:t>
            </a:r>
            <a:endParaRPr lang="en-US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Dr.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Nikolay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Dyaur</a:t>
            </a:r>
            <a:endParaRPr lang="en-US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My friends and colleagues at AGL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GeoKinetics: Mr.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Suat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Altan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418" y="6336268"/>
            <a:ext cx="1813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" pitchFamily="34" charset="0"/>
                <a:cs typeface="Arial" pitchFamily="34" charset="0"/>
              </a:rPr>
              <a:t>www.agl.uh.edu</a:t>
            </a:r>
            <a:endParaRPr lang="en-US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667000" y="6011336"/>
            <a:ext cx="2971800" cy="846664"/>
          </a:xfrm>
          <a:prstGeom prst="rect">
            <a:avLst/>
          </a:prstGeom>
        </p:spPr>
        <p:txBody>
          <a:bodyPr vert="horz" anchor="b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Thank You…</a:t>
            </a:r>
          </a:p>
        </p:txBody>
      </p:sp>
      <p:pic>
        <p:nvPicPr>
          <p:cNvPr id="8" name="Picture 7" descr="31651_110288255683250_100001062287514_65872_4734806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0" y="3490554"/>
            <a:ext cx="3657600" cy="27432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534000" y="6321623"/>
            <a:ext cx="3305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Meteor Crater Field Crew (May, 2010)</a:t>
            </a:r>
          </a:p>
        </p:txBody>
      </p:sp>
    </p:spTree>
    <p:extLst>
      <p:ext uri="{BB962C8B-B14F-4D97-AF65-F5344CB8AC3E}">
        <p14:creationId xmlns:p14="http://schemas.microsoft.com/office/powerpoint/2010/main" val="39293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340475"/>
            <a:ext cx="457200" cy="441325"/>
          </a:xfrm>
        </p:spPr>
        <p:txBody>
          <a:bodyPr>
            <a:normAutofit fontScale="77500" lnSpcReduction="20000"/>
          </a:bodyPr>
          <a:lstStyle/>
          <a:p>
            <a:fld id="{B6F15528-21DE-4FAA-801E-634DDDAF4B2B}" type="slidenum">
              <a:rPr lang="en-US" sz="2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23</a:t>
            </a:fld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blipFill dpi="0" rotWithShape="1">
            <a:blip r:embed="rId3" cstate="print">
              <a:alphaModFix amt="7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609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14763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0" y="609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0" y="14763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4582" name="Rectangle 8"/>
          <p:cNvSpPr>
            <a:spLocks noChangeArrowheads="1"/>
          </p:cNvSpPr>
          <p:nvPr/>
        </p:nvSpPr>
        <p:spPr bwMode="auto">
          <a:xfrm>
            <a:off x="0" y="609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4583" name="Rectangle 9"/>
          <p:cNvSpPr>
            <a:spLocks noChangeArrowheads="1"/>
          </p:cNvSpPr>
          <p:nvPr/>
        </p:nvSpPr>
        <p:spPr bwMode="auto">
          <a:xfrm>
            <a:off x="0" y="14763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4584" name="Rectangle 11"/>
          <p:cNvSpPr>
            <a:spLocks noChangeArrowheads="1"/>
          </p:cNvSpPr>
          <p:nvPr/>
        </p:nvSpPr>
        <p:spPr bwMode="auto">
          <a:xfrm>
            <a:off x="0" y="609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4585" name="Rectangle 12"/>
          <p:cNvSpPr>
            <a:spLocks noChangeArrowheads="1"/>
          </p:cNvSpPr>
          <p:nvPr/>
        </p:nvSpPr>
        <p:spPr bwMode="auto">
          <a:xfrm>
            <a:off x="0" y="14763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4586" name="Rectangle 14"/>
          <p:cNvSpPr>
            <a:spLocks noChangeArrowheads="1"/>
          </p:cNvSpPr>
          <p:nvPr/>
        </p:nvSpPr>
        <p:spPr bwMode="auto">
          <a:xfrm>
            <a:off x="0" y="609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4587" name="Rectangle 17"/>
          <p:cNvSpPr>
            <a:spLocks noChangeArrowheads="1"/>
          </p:cNvSpPr>
          <p:nvPr/>
        </p:nvSpPr>
        <p:spPr bwMode="auto">
          <a:xfrm>
            <a:off x="0" y="609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4588" name="Rectangle 20"/>
          <p:cNvSpPr>
            <a:spLocks noChangeArrowheads="1"/>
          </p:cNvSpPr>
          <p:nvPr/>
        </p:nvSpPr>
        <p:spPr bwMode="auto">
          <a:xfrm>
            <a:off x="0" y="609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4589" name="TextBox 3"/>
          <p:cNvSpPr txBox="1">
            <a:spLocks noChangeArrowheads="1"/>
          </p:cNvSpPr>
          <p:nvPr/>
        </p:nvSpPr>
        <p:spPr bwMode="auto">
          <a:xfrm>
            <a:off x="2057400" y="-76200"/>
            <a:ext cx="531106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Methodology: MASW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146050" y="762000"/>
            <a:ext cx="8845550" cy="1252538"/>
            <a:chOff x="69136" y="533400"/>
            <a:chExt cx="8846264" cy="1252537"/>
          </a:xfrm>
        </p:grpSpPr>
        <p:sp>
          <p:nvSpPr>
            <p:cNvPr id="24613" name="TextBox 5"/>
            <p:cNvSpPr txBox="1">
              <a:spLocks noChangeArrowheads="1"/>
            </p:cNvSpPr>
            <p:nvPr/>
          </p:nvSpPr>
          <p:spPr bwMode="auto">
            <a:xfrm>
              <a:off x="69136" y="533400"/>
              <a:ext cx="8846264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r>
                <a:rPr lang="en-US" sz="20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Multichannel Analysis of Surface Waves (MASW)</a:t>
              </a:r>
            </a:p>
            <a:p>
              <a:pPr fontAlgn="base">
                <a:spcBef>
                  <a:spcPct val="0"/>
                </a:spcBef>
                <a:spcAft>
                  <a:spcPts val="600"/>
                </a:spcAft>
              </a:pPr>
              <a:r>
                <a:rPr lang="en-US" sz="2000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     - </a:t>
              </a:r>
              <a:r>
                <a:rPr lang="en-US" sz="2000" dirty="0" smtClean="0">
                  <a:solidFill>
                    <a:srgbClr val="0070C0"/>
                  </a:solidFill>
                  <a:latin typeface="Arial" charset="0"/>
                  <a:cs typeface="Arial" charset="0"/>
                </a:rPr>
                <a:t>Generation of dispersion curves (phase velocity versus frequency plots)</a:t>
              </a:r>
            </a:p>
          </p:txBody>
        </p:sp>
        <p:sp>
          <p:nvSpPr>
            <p:cNvPr id="24614" name="TextBox 7"/>
            <p:cNvSpPr txBox="1">
              <a:spLocks noChangeArrowheads="1"/>
            </p:cNvSpPr>
            <p:nvPr/>
          </p:nvSpPr>
          <p:spPr bwMode="auto">
            <a:xfrm>
              <a:off x="4513263" y="1447800"/>
              <a:ext cx="4402137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(Park et al., 1998; ibid 1999; Xia et al., 1999)</a:t>
              </a:r>
            </a:p>
          </p:txBody>
        </p:sp>
      </p:grpSp>
      <p:sp>
        <p:nvSpPr>
          <p:cNvPr id="24591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01050" y="6477000"/>
            <a:ext cx="666750" cy="3048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2EE5C6E-D9A7-4A4E-9BB3-156954157E2F}" type="slidenum">
              <a:rPr lang="en-US" sz="2400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24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12570" y="2096869"/>
            <a:ext cx="1625830" cy="646331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noFill/>
                <a:latin typeface="Arial" charset="0"/>
                <a:cs typeface="Arial" charset="0"/>
              </a:rPr>
              <a:t> 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819400" y="2447925"/>
            <a:ext cx="8382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81000" y="2971800"/>
            <a:ext cx="2759075" cy="3613150"/>
            <a:chOff x="381000" y="3124200"/>
            <a:chExt cx="2758440" cy="3612750"/>
          </a:xfrm>
        </p:grpSpPr>
        <p:pic>
          <p:nvPicPr>
            <p:cNvPr id="24607" name="Picture 3" descr="C:\Documents and Settings\sroy\Desktop\TLE_WRITEUP\FIGURES\RAW_SHOT\LM2_1005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2000" y="3657600"/>
              <a:ext cx="2377440" cy="307935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381000" y="3124200"/>
              <a:ext cx="1528042" cy="1818620"/>
              <a:chOff x="381000" y="3124200"/>
              <a:chExt cx="1528042" cy="1818620"/>
            </a:xfrm>
          </p:grpSpPr>
          <p:cxnSp>
            <p:nvCxnSpPr>
              <p:cNvPr id="37" name="Straight Arrow Connector 36"/>
              <p:cNvCxnSpPr/>
              <p:nvPr/>
            </p:nvCxnSpPr>
            <p:spPr>
              <a:xfrm>
                <a:off x="609547" y="3428966"/>
                <a:ext cx="838007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rot="5400000">
                <a:off x="190494" y="3848020"/>
                <a:ext cx="838107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611" name="TextBox 9"/>
              <p:cNvSpPr txBox="1">
                <a:spLocks noChangeArrowheads="1"/>
              </p:cNvSpPr>
              <p:nvPr/>
            </p:nvSpPr>
            <p:spPr bwMode="auto">
              <a:xfrm>
                <a:off x="1524000" y="3124200"/>
                <a:ext cx="385042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i="1" smtClean="0">
                    <a:solidFill>
                      <a:prstClr val="black"/>
                    </a:solidFill>
                    <a:latin typeface="Arial" charset="0"/>
                    <a:cs typeface="Arial" charset="0"/>
                  </a:rPr>
                  <a:t>x</a:t>
                </a:r>
              </a:p>
            </p:txBody>
          </p:sp>
          <p:sp>
            <p:nvSpPr>
              <p:cNvPr id="24612" name="TextBox 39"/>
              <p:cNvSpPr txBox="1">
                <a:spLocks noChangeArrowheads="1"/>
              </p:cNvSpPr>
              <p:nvPr/>
            </p:nvSpPr>
            <p:spPr bwMode="auto">
              <a:xfrm>
                <a:off x="381000" y="4419600"/>
                <a:ext cx="304892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 b="1" i="1" smtClean="0">
                    <a:solidFill>
                      <a:prstClr val="black"/>
                    </a:solidFill>
                    <a:latin typeface="Arial" charset="0"/>
                    <a:cs typeface="Arial" charset="0"/>
                  </a:rPr>
                  <a:t>t</a:t>
                </a:r>
              </a:p>
            </p:txBody>
          </p:sp>
        </p:grpSp>
      </p:grp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4876800" y="2971800"/>
            <a:ext cx="3281363" cy="3732213"/>
            <a:chOff x="4537549" y="2949837"/>
            <a:chExt cx="3595411" cy="3831963"/>
          </a:xfrm>
        </p:grpSpPr>
        <p:pic>
          <p:nvPicPr>
            <p:cNvPr id="24602" name="Picture 10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72000" y="3330744"/>
              <a:ext cx="3560960" cy="345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2" name="Straight Arrow Connector 41"/>
            <p:cNvCxnSpPr/>
            <p:nvPr/>
          </p:nvCxnSpPr>
          <p:spPr>
            <a:xfrm>
              <a:off x="4741063" y="3270933"/>
              <a:ext cx="74447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5400000">
              <a:off x="4298538" y="3713459"/>
              <a:ext cx="88505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605" name="TextBox 43"/>
            <p:cNvSpPr txBox="1">
              <a:spLocks noChangeArrowheads="1"/>
            </p:cNvSpPr>
            <p:nvPr/>
          </p:nvSpPr>
          <p:spPr bwMode="auto">
            <a:xfrm>
              <a:off x="5553549" y="2949837"/>
              <a:ext cx="342260" cy="551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i="1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x</a:t>
              </a:r>
            </a:p>
          </p:txBody>
        </p:sp>
        <p:sp>
          <p:nvSpPr>
            <p:cNvPr id="24606" name="TextBox 44"/>
            <p:cNvSpPr txBox="1">
              <a:spLocks noChangeArrowheads="1"/>
            </p:cNvSpPr>
            <p:nvPr/>
          </p:nvSpPr>
          <p:spPr bwMode="auto">
            <a:xfrm>
              <a:off x="4537549" y="4316002"/>
              <a:ext cx="271015" cy="551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i="1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f</a:t>
              </a:r>
            </a:p>
          </p:txBody>
        </p:sp>
      </p:grpSp>
      <p:cxnSp>
        <p:nvCxnSpPr>
          <p:cNvPr id="47" name="Straight Arrow Connector 46"/>
          <p:cNvCxnSpPr/>
          <p:nvPr/>
        </p:nvCxnSpPr>
        <p:spPr>
          <a:xfrm>
            <a:off x="3733800" y="4953000"/>
            <a:ext cx="8382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7" name="TextBox 12"/>
          <p:cNvSpPr txBox="1">
            <a:spLocks noChangeArrowheads="1"/>
          </p:cNvSpPr>
          <p:nvPr/>
        </p:nvSpPr>
        <p:spPr bwMode="auto">
          <a:xfrm>
            <a:off x="5351463" y="6400800"/>
            <a:ext cx="26495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Amplitude spectra</a:t>
            </a:r>
          </a:p>
        </p:txBody>
      </p:sp>
      <p:sp>
        <p:nvSpPr>
          <p:cNvPr id="24598" name="TextBox 35"/>
          <p:cNvSpPr txBox="1">
            <a:spLocks noChangeArrowheads="1"/>
          </p:cNvSpPr>
          <p:nvPr/>
        </p:nvSpPr>
        <p:spPr bwMode="auto">
          <a:xfrm>
            <a:off x="6629400" y="2982913"/>
            <a:ext cx="863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  <a:latin typeface="Arial" charset="0"/>
                <a:cs typeface="Arial" charset="0"/>
              </a:rPr>
              <a:t>Phase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6934200" y="2590800"/>
            <a:ext cx="152400" cy="39211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00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24601" name="Picture 3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1000" y="2171700"/>
            <a:ext cx="47053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blipFill dpi="0" rotWithShape="1">
            <a:blip r:embed="rId3" cstate="print">
              <a:alphaModFix amt="7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0" y="6337300"/>
            <a:ext cx="609600" cy="5207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08F5378-2E6E-4485-92D8-7B9631982599}" type="slidenum">
              <a:rPr lang="en-US" sz="2400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24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1447800" y="-22086"/>
            <a:ext cx="67409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MASW (Dispersion curves)</a:t>
            </a:r>
          </a:p>
        </p:txBody>
      </p:sp>
      <p:sp>
        <p:nvSpPr>
          <p:cNvPr id="25604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auto">
          <a:xfrm>
            <a:off x="0" y="1238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5606" name="Rectangle 15"/>
          <p:cNvSpPr>
            <a:spLocks noChangeArrowheads="1"/>
          </p:cNvSpPr>
          <p:nvPr/>
        </p:nvSpPr>
        <p:spPr bwMode="auto">
          <a:xfrm>
            <a:off x="0" y="2809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5607" name="Rectangle 18"/>
          <p:cNvSpPr>
            <a:spLocks noChangeArrowheads="1"/>
          </p:cNvSpPr>
          <p:nvPr/>
        </p:nvSpPr>
        <p:spPr bwMode="auto">
          <a:xfrm>
            <a:off x="0" y="1628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5608" name="Rectangle 21"/>
          <p:cNvSpPr>
            <a:spLocks noChangeArrowheads="1"/>
          </p:cNvSpPr>
          <p:nvPr/>
        </p:nvSpPr>
        <p:spPr bwMode="auto">
          <a:xfrm>
            <a:off x="0" y="1628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5609" name="TextBox 25"/>
          <p:cNvSpPr txBox="1">
            <a:spLocks noChangeArrowheads="1"/>
          </p:cNvSpPr>
          <p:nvPr/>
        </p:nvSpPr>
        <p:spPr bwMode="auto">
          <a:xfrm>
            <a:off x="228600" y="5867400"/>
            <a:ext cx="593386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Values are stacked over entire offset</a:t>
            </a:r>
          </a:p>
          <a:p>
            <a:pPr fontAlgn="base">
              <a:spcBef>
                <a:spcPct val="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The maximum value is obtained when -  </a:t>
            </a:r>
          </a:p>
        </p:txBody>
      </p:sp>
      <p:sp>
        <p:nvSpPr>
          <p:cNvPr id="25610" name="Rectangle 24"/>
          <p:cNvSpPr>
            <a:spLocks noChangeArrowheads="1"/>
          </p:cNvSpPr>
          <p:nvPr/>
        </p:nvSpPr>
        <p:spPr bwMode="auto">
          <a:xfrm>
            <a:off x="0" y="1076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28600" y="838200"/>
            <a:ext cx="2759075" cy="3613150"/>
            <a:chOff x="381000" y="1447800"/>
            <a:chExt cx="2758440" cy="3612750"/>
          </a:xfrm>
        </p:grpSpPr>
        <p:pic>
          <p:nvPicPr>
            <p:cNvPr id="25632" name="Picture 3" descr="C:\Documents and Settings\sroy\Desktop\TLE_WRITEUP\FIGURES\RAW_SHOT\LM2_1005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0" y="1981200"/>
              <a:ext cx="2377440" cy="307935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609547" y="1752566"/>
              <a:ext cx="83800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5400000">
              <a:off x="190494" y="2171620"/>
              <a:ext cx="83810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35" name="TextBox 22"/>
            <p:cNvSpPr txBox="1">
              <a:spLocks noChangeArrowheads="1"/>
            </p:cNvSpPr>
            <p:nvPr/>
          </p:nvSpPr>
          <p:spPr bwMode="auto">
            <a:xfrm>
              <a:off x="1524000" y="1447800"/>
              <a:ext cx="38504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i="1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x</a:t>
              </a:r>
            </a:p>
          </p:txBody>
        </p:sp>
        <p:sp>
          <p:nvSpPr>
            <p:cNvPr id="25636" name="TextBox 23"/>
            <p:cNvSpPr txBox="1">
              <a:spLocks noChangeArrowheads="1"/>
            </p:cNvSpPr>
            <p:nvPr/>
          </p:nvSpPr>
          <p:spPr bwMode="auto">
            <a:xfrm>
              <a:off x="381000" y="2743200"/>
              <a:ext cx="30489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i="1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t</a:t>
              </a:r>
            </a:p>
          </p:txBody>
        </p:sp>
      </p:grp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581400" y="762000"/>
            <a:ext cx="4267200" cy="4087813"/>
            <a:chOff x="4038600" y="924580"/>
            <a:chExt cx="4800600" cy="3876020"/>
          </a:xfrm>
        </p:grpSpPr>
        <p:pic>
          <p:nvPicPr>
            <p:cNvPr id="25627" name="Picture 2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38600" y="1122973"/>
              <a:ext cx="4800600" cy="3677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7" name="Straight Arrow Connector 26"/>
            <p:cNvCxnSpPr/>
            <p:nvPr/>
          </p:nvCxnSpPr>
          <p:spPr>
            <a:xfrm>
              <a:off x="4419005" y="1228641"/>
              <a:ext cx="83939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>
              <a:off x="3999793" y="1647853"/>
              <a:ext cx="83842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30" name="TextBox 28"/>
            <p:cNvSpPr txBox="1">
              <a:spLocks noChangeArrowheads="1"/>
            </p:cNvSpPr>
            <p:nvPr/>
          </p:nvSpPr>
          <p:spPr bwMode="auto">
            <a:xfrm>
              <a:off x="5334000" y="924580"/>
              <a:ext cx="38504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i="1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x</a:t>
              </a:r>
            </a:p>
          </p:txBody>
        </p:sp>
        <p:sp>
          <p:nvSpPr>
            <p:cNvPr id="25631" name="TextBox 29"/>
            <p:cNvSpPr txBox="1">
              <a:spLocks noChangeArrowheads="1"/>
            </p:cNvSpPr>
            <p:nvPr/>
          </p:nvSpPr>
          <p:spPr bwMode="auto">
            <a:xfrm>
              <a:off x="4191000" y="2219980"/>
              <a:ext cx="30489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i="1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f</a:t>
              </a:r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>
            <a:off x="3124200" y="2971800"/>
            <a:ext cx="8382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4" name="TextBox 33"/>
          <p:cNvSpPr txBox="1">
            <a:spLocks noChangeArrowheads="1"/>
          </p:cNvSpPr>
          <p:nvPr/>
        </p:nvSpPr>
        <p:spPr bwMode="auto">
          <a:xfrm>
            <a:off x="4781550" y="4424363"/>
            <a:ext cx="2152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Phase spectra</a:t>
            </a:r>
          </a:p>
        </p:txBody>
      </p:sp>
      <p:sp>
        <p:nvSpPr>
          <p:cNvPr id="25615" name="TextBox 5"/>
          <p:cNvSpPr txBox="1">
            <a:spLocks noChangeArrowheads="1"/>
          </p:cNvSpPr>
          <p:nvPr/>
        </p:nvSpPr>
        <p:spPr bwMode="auto">
          <a:xfrm>
            <a:off x="7467600" y="1806575"/>
            <a:ext cx="3857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smtClean="0">
                <a:solidFill>
                  <a:prstClr val="black"/>
                </a:solidFill>
                <a:latin typeface="Arial" charset="0"/>
                <a:cs typeface="Arial" charset="0"/>
              </a:rPr>
              <a:t>*</a:t>
            </a:r>
          </a:p>
        </p:txBody>
      </p:sp>
      <p:sp>
        <p:nvSpPr>
          <p:cNvPr id="25616" name="TextBox 7"/>
          <p:cNvSpPr txBox="1">
            <a:spLocks noChangeArrowheads="1"/>
          </p:cNvSpPr>
          <p:nvPr/>
        </p:nvSpPr>
        <p:spPr bwMode="auto">
          <a:xfrm>
            <a:off x="1676400" y="5105400"/>
            <a:ext cx="678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, </a:t>
            </a:r>
            <a:r>
              <a:rPr lang="el-GR" sz="2200" i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ω</a:t>
            </a:r>
            <a:r>
              <a:rPr lang="en-US" sz="2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= angular frequency and </a:t>
            </a:r>
            <a:r>
              <a:rPr lang="en-US" sz="2200" i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c</a:t>
            </a:r>
            <a:r>
              <a:rPr lang="el-GR" sz="2200" i="1" baseline="-25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ω</a:t>
            </a:r>
            <a:r>
              <a:rPr lang="en-US" sz="22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= phase velocity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114800" y="2057400"/>
            <a:ext cx="3382963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8" name="Rectangle 3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25619" name="Picture 3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48600" y="1676400"/>
            <a:ext cx="7905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0" name="Rectangle 34"/>
          <p:cNvSpPr>
            <a:spLocks noChangeArrowheads="1"/>
          </p:cNvSpPr>
          <p:nvPr/>
        </p:nvSpPr>
        <p:spPr bwMode="auto">
          <a:xfrm>
            <a:off x="0" y="110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5621" name="Rectangle 3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25622" name="Picture 3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4800600"/>
            <a:ext cx="135255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3" name="Rectangle 37"/>
          <p:cNvSpPr>
            <a:spLocks noChangeArrowheads="1"/>
          </p:cNvSpPr>
          <p:nvPr/>
        </p:nvSpPr>
        <p:spPr bwMode="auto">
          <a:xfrm>
            <a:off x="0" y="1571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5624" name="Rectangle 3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25625" name="Picture 3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3600" y="6238875"/>
            <a:ext cx="11715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6" name="Rectangle 40"/>
          <p:cNvSpPr>
            <a:spLocks noChangeArrowheads="1"/>
          </p:cNvSpPr>
          <p:nvPr/>
        </p:nvSpPr>
        <p:spPr bwMode="auto">
          <a:xfrm>
            <a:off x="0" y="10763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STATICS3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" y="1115446"/>
            <a:ext cx="8961120" cy="505675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1447800" y="6548735"/>
            <a:ext cx="5486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010400" y="6320135"/>
            <a:ext cx="151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Reflector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524000" y="1763003"/>
            <a:ext cx="5669280" cy="407783"/>
          </a:xfrm>
          <a:custGeom>
            <a:avLst/>
            <a:gdLst>
              <a:gd name="connsiteX0" fmla="*/ 0 w 5367646"/>
              <a:gd name="connsiteY0" fmla="*/ 23750 h 407783"/>
              <a:gd name="connsiteX1" fmla="*/ 463137 w 5367646"/>
              <a:gd name="connsiteY1" fmla="*/ 0 h 407783"/>
              <a:gd name="connsiteX2" fmla="*/ 641267 w 5367646"/>
              <a:gd name="connsiteY2" fmla="*/ 23750 h 407783"/>
              <a:gd name="connsiteX3" fmla="*/ 973776 w 5367646"/>
              <a:gd name="connsiteY3" fmla="*/ 130628 h 407783"/>
              <a:gd name="connsiteX4" fmla="*/ 1163781 w 5367646"/>
              <a:gd name="connsiteY4" fmla="*/ 142504 h 407783"/>
              <a:gd name="connsiteX5" fmla="*/ 2731324 w 5367646"/>
              <a:gd name="connsiteY5" fmla="*/ 391885 h 407783"/>
              <a:gd name="connsiteX6" fmla="*/ 3455719 w 5367646"/>
              <a:gd name="connsiteY6" fmla="*/ 380010 h 407783"/>
              <a:gd name="connsiteX7" fmla="*/ 3764477 w 5367646"/>
              <a:gd name="connsiteY7" fmla="*/ 273132 h 407783"/>
              <a:gd name="connsiteX8" fmla="*/ 4275116 w 5367646"/>
              <a:gd name="connsiteY8" fmla="*/ 83127 h 407783"/>
              <a:gd name="connsiteX9" fmla="*/ 4667002 w 5367646"/>
              <a:gd name="connsiteY9" fmla="*/ 71252 h 407783"/>
              <a:gd name="connsiteX10" fmla="*/ 4952010 w 5367646"/>
              <a:gd name="connsiteY10" fmla="*/ 83127 h 407783"/>
              <a:gd name="connsiteX11" fmla="*/ 5058888 w 5367646"/>
              <a:gd name="connsiteY11" fmla="*/ 118753 h 407783"/>
              <a:gd name="connsiteX12" fmla="*/ 5130140 w 5367646"/>
              <a:gd name="connsiteY12" fmla="*/ 130628 h 407783"/>
              <a:gd name="connsiteX13" fmla="*/ 5189516 w 5367646"/>
              <a:gd name="connsiteY13" fmla="*/ 118753 h 407783"/>
              <a:gd name="connsiteX14" fmla="*/ 5248893 w 5367646"/>
              <a:gd name="connsiteY14" fmla="*/ 83127 h 407783"/>
              <a:gd name="connsiteX15" fmla="*/ 5332020 w 5367646"/>
              <a:gd name="connsiteY15" fmla="*/ 71252 h 407783"/>
              <a:gd name="connsiteX16" fmla="*/ 5367646 w 5367646"/>
              <a:gd name="connsiteY16" fmla="*/ 83127 h 40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67646" h="407783">
                <a:moveTo>
                  <a:pt x="0" y="23750"/>
                </a:moveTo>
                <a:lnTo>
                  <a:pt x="463137" y="0"/>
                </a:lnTo>
                <a:cubicBezTo>
                  <a:pt x="523017" y="1618"/>
                  <a:pt x="581890" y="15833"/>
                  <a:pt x="641267" y="23750"/>
                </a:cubicBezTo>
                <a:cubicBezTo>
                  <a:pt x="755041" y="67510"/>
                  <a:pt x="851557" y="110915"/>
                  <a:pt x="973776" y="130628"/>
                </a:cubicBezTo>
                <a:cubicBezTo>
                  <a:pt x="1036425" y="140733"/>
                  <a:pt x="1100446" y="138545"/>
                  <a:pt x="1163781" y="142504"/>
                </a:cubicBezTo>
                <a:cubicBezTo>
                  <a:pt x="2209296" y="407783"/>
                  <a:pt x="1686325" y="327578"/>
                  <a:pt x="2731324" y="391885"/>
                </a:cubicBezTo>
                <a:cubicBezTo>
                  <a:pt x="2972789" y="387927"/>
                  <a:pt x="3215801" y="407587"/>
                  <a:pt x="3455719" y="380010"/>
                </a:cubicBezTo>
                <a:cubicBezTo>
                  <a:pt x="3563918" y="367573"/>
                  <a:pt x="3662614" y="311675"/>
                  <a:pt x="3764477" y="273132"/>
                </a:cubicBezTo>
                <a:cubicBezTo>
                  <a:pt x="3991610" y="187190"/>
                  <a:pt x="3921105" y="148483"/>
                  <a:pt x="4275116" y="83127"/>
                </a:cubicBezTo>
                <a:cubicBezTo>
                  <a:pt x="4403633" y="59401"/>
                  <a:pt x="4536373" y="75210"/>
                  <a:pt x="4667002" y="71252"/>
                </a:cubicBezTo>
                <a:cubicBezTo>
                  <a:pt x="4762005" y="75210"/>
                  <a:pt x="4857616" y="71685"/>
                  <a:pt x="4952010" y="83127"/>
                </a:cubicBezTo>
                <a:cubicBezTo>
                  <a:pt x="4989290" y="87646"/>
                  <a:pt x="5022603" y="109077"/>
                  <a:pt x="5058888" y="118753"/>
                </a:cubicBezTo>
                <a:cubicBezTo>
                  <a:pt x="5082153" y="124957"/>
                  <a:pt x="5106389" y="126670"/>
                  <a:pt x="5130140" y="130628"/>
                </a:cubicBezTo>
                <a:cubicBezTo>
                  <a:pt x="5149932" y="126670"/>
                  <a:pt x="5170776" y="126249"/>
                  <a:pt x="5189516" y="118753"/>
                </a:cubicBezTo>
                <a:cubicBezTo>
                  <a:pt x="5210947" y="110181"/>
                  <a:pt x="5226996" y="90426"/>
                  <a:pt x="5248893" y="83127"/>
                </a:cubicBezTo>
                <a:cubicBezTo>
                  <a:pt x="5275447" y="74276"/>
                  <a:pt x="5304311" y="75210"/>
                  <a:pt x="5332020" y="71252"/>
                </a:cubicBezTo>
                <a:lnTo>
                  <a:pt x="5367646" y="83127"/>
                </a:lnTo>
              </a:path>
            </a:pathLst>
          </a:cu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/>
          <p:cNvSpPr/>
          <p:nvPr/>
        </p:nvSpPr>
        <p:spPr>
          <a:xfrm rot="10800000">
            <a:off x="5791200" y="1558945"/>
            <a:ext cx="274320" cy="274320"/>
          </a:xfrm>
          <a:prstGeom prst="triangl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200" y="2667000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Unconsolidated 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sediments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269540" y="3429000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Base of 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low-velocity 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layer (LVL)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429000" y="2133600"/>
            <a:ext cx="165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Earth surface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10856" y="4840069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Consolidated 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sediments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Explosion 1 56"/>
          <p:cNvSpPr/>
          <p:nvPr/>
        </p:nvSpPr>
        <p:spPr>
          <a:xfrm>
            <a:off x="1600200" y="1295400"/>
            <a:ext cx="533400" cy="533400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Straight Connector 58"/>
          <p:cNvCxnSpPr/>
          <p:nvPr/>
        </p:nvCxnSpPr>
        <p:spPr>
          <a:xfrm>
            <a:off x="1905000" y="1828800"/>
            <a:ext cx="457200" cy="198120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362200" y="3886200"/>
            <a:ext cx="1981200" cy="266700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4343400" y="4114800"/>
            <a:ext cx="1143000" cy="2438400"/>
          </a:xfrm>
          <a:prstGeom prst="line">
            <a:avLst/>
          </a:prstGeom>
          <a:ln w="38100">
            <a:solidFill>
              <a:schemeClr val="tx1"/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33" idx="7"/>
            <a:endCxn id="9" idx="0"/>
          </p:cNvCxnSpPr>
          <p:nvPr/>
        </p:nvCxnSpPr>
        <p:spPr>
          <a:xfrm flipV="1">
            <a:off x="5500021" y="1833265"/>
            <a:ext cx="428339" cy="2223084"/>
          </a:xfrm>
          <a:prstGeom prst="line">
            <a:avLst/>
          </a:prstGeom>
          <a:ln w="38100">
            <a:solidFill>
              <a:schemeClr val="tx1"/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4343400" y="144780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3C Receiver</a:t>
            </a:r>
          </a:p>
        </p:txBody>
      </p:sp>
      <p:cxnSp>
        <p:nvCxnSpPr>
          <p:cNvPr id="83" name="Straight Arrow Connector 82"/>
          <p:cNvCxnSpPr/>
          <p:nvPr/>
        </p:nvCxnSpPr>
        <p:spPr>
          <a:xfrm rot="10800000" flipH="1">
            <a:off x="6705600" y="1066800"/>
            <a:ext cx="3810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rot="16200000" flipH="1">
            <a:off x="6451719" y="1257300"/>
            <a:ext cx="3810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/>
          <p:nvPr/>
        </p:nvSpPr>
        <p:spPr>
          <a:xfrm>
            <a:off x="6566019" y="9906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7086600" y="914400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Radial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410200" y="914400"/>
            <a:ext cx="1130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Transverse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261219" y="1368623"/>
            <a:ext cx="822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Vertical</a:t>
            </a:r>
          </a:p>
        </p:txBody>
      </p:sp>
      <p:cxnSp>
        <p:nvCxnSpPr>
          <p:cNvPr id="92" name="Straight Arrow Connector 91"/>
          <p:cNvCxnSpPr/>
          <p:nvPr/>
        </p:nvCxnSpPr>
        <p:spPr>
          <a:xfrm>
            <a:off x="6477000" y="1905000"/>
            <a:ext cx="0" cy="182880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609600" y="1295400"/>
            <a:ext cx="966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Source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362200" y="3048000"/>
            <a:ext cx="97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P-wave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724400" y="3200400"/>
            <a:ext cx="97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S-wave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477000" y="2514600"/>
            <a:ext cx="474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en-US" sz="2000" b="1" i="1" baseline="-25000" dirty="0" smtClean="0">
                <a:latin typeface="Arial" pitchFamily="34" charset="0"/>
                <a:cs typeface="Arial" pitchFamily="34" charset="0"/>
              </a:rPr>
              <a:t>w</a:t>
            </a:r>
            <a:endParaRPr lang="en-US" sz="2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172200" y="1905000"/>
            <a:ext cx="762000" cy="1905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2514600" y="5638800"/>
            <a:ext cx="97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P-wave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4876800" y="5715000"/>
            <a:ext cx="97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S-wave</a:t>
            </a:r>
          </a:p>
        </p:txBody>
      </p:sp>
      <p:sp>
        <p:nvSpPr>
          <p:cNvPr id="33" name="Freeform 32"/>
          <p:cNvSpPr/>
          <p:nvPr/>
        </p:nvSpPr>
        <p:spPr>
          <a:xfrm>
            <a:off x="1524000" y="3783217"/>
            <a:ext cx="5669280" cy="407783"/>
          </a:xfrm>
          <a:custGeom>
            <a:avLst/>
            <a:gdLst>
              <a:gd name="connsiteX0" fmla="*/ 0 w 5367646"/>
              <a:gd name="connsiteY0" fmla="*/ 23750 h 407783"/>
              <a:gd name="connsiteX1" fmla="*/ 463137 w 5367646"/>
              <a:gd name="connsiteY1" fmla="*/ 0 h 407783"/>
              <a:gd name="connsiteX2" fmla="*/ 641267 w 5367646"/>
              <a:gd name="connsiteY2" fmla="*/ 23750 h 407783"/>
              <a:gd name="connsiteX3" fmla="*/ 973776 w 5367646"/>
              <a:gd name="connsiteY3" fmla="*/ 130628 h 407783"/>
              <a:gd name="connsiteX4" fmla="*/ 1163781 w 5367646"/>
              <a:gd name="connsiteY4" fmla="*/ 142504 h 407783"/>
              <a:gd name="connsiteX5" fmla="*/ 2731324 w 5367646"/>
              <a:gd name="connsiteY5" fmla="*/ 391885 h 407783"/>
              <a:gd name="connsiteX6" fmla="*/ 3455719 w 5367646"/>
              <a:gd name="connsiteY6" fmla="*/ 380010 h 407783"/>
              <a:gd name="connsiteX7" fmla="*/ 3764477 w 5367646"/>
              <a:gd name="connsiteY7" fmla="*/ 273132 h 407783"/>
              <a:gd name="connsiteX8" fmla="*/ 4275116 w 5367646"/>
              <a:gd name="connsiteY8" fmla="*/ 83127 h 407783"/>
              <a:gd name="connsiteX9" fmla="*/ 4667002 w 5367646"/>
              <a:gd name="connsiteY9" fmla="*/ 71252 h 407783"/>
              <a:gd name="connsiteX10" fmla="*/ 4952010 w 5367646"/>
              <a:gd name="connsiteY10" fmla="*/ 83127 h 407783"/>
              <a:gd name="connsiteX11" fmla="*/ 5058888 w 5367646"/>
              <a:gd name="connsiteY11" fmla="*/ 118753 h 407783"/>
              <a:gd name="connsiteX12" fmla="*/ 5130140 w 5367646"/>
              <a:gd name="connsiteY12" fmla="*/ 130628 h 407783"/>
              <a:gd name="connsiteX13" fmla="*/ 5189516 w 5367646"/>
              <a:gd name="connsiteY13" fmla="*/ 118753 h 407783"/>
              <a:gd name="connsiteX14" fmla="*/ 5248893 w 5367646"/>
              <a:gd name="connsiteY14" fmla="*/ 83127 h 407783"/>
              <a:gd name="connsiteX15" fmla="*/ 5332020 w 5367646"/>
              <a:gd name="connsiteY15" fmla="*/ 71252 h 407783"/>
              <a:gd name="connsiteX16" fmla="*/ 5367646 w 5367646"/>
              <a:gd name="connsiteY16" fmla="*/ 83127 h 40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67646" h="407783">
                <a:moveTo>
                  <a:pt x="0" y="23750"/>
                </a:moveTo>
                <a:lnTo>
                  <a:pt x="463137" y="0"/>
                </a:lnTo>
                <a:cubicBezTo>
                  <a:pt x="523017" y="1618"/>
                  <a:pt x="581890" y="15833"/>
                  <a:pt x="641267" y="23750"/>
                </a:cubicBezTo>
                <a:cubicBezTo>
                  <a:pt x="755041" y="67510"/>
                  <a:pt x="851557" y="110915"/>
                  <a:pt x="973776" y="130628"/>
                </a:cubicBezTo>
                <a:cubicBezTo>
                  <a:pt x="1036425" y="140733"/>
                  <a:pt x="1100446" y="138545"/>
                  <a:pt x="1163781" y="142504"/>
                </a:cubicBezTo>
                <a:cubicBezTo>
                  <a:pt x="2209296" y="407783"/>
                  <a:pt x="1686325" y="327578"/>
                  <a:pt x="2731324" y="391885"/>
                </a:cubicBezTo>
                <a:cubicBezTo>
                  <a:pt x="2972789" y="387927"/>
                  <a:pt x="3215801" y="407587"/>
                  <a:pt x="3455719" y="380010"/>
                </a:cubicBezTo>
                <a:cubicBezTo>
                  <a:pt x="3563918" y="367573"/>
                  <a:pt x="3662614" y="311675"/>
                  <a:pt x="3764477" y="273132"/>
                </a:cubicBezTo>
                <a:cubicBezTo>
                  <a:pt x="3991610" y="187190"/>
                  <a:pt x="3921105" y="148483"/>
                  <a:pt x="4275116" y="83127"/>
                </a:cubicBezTo>
                <a:cubicBezTo>
                  <a:pt x="4403633" y="59401"/>
                  <a:pt x="4536373" y="75210"/>
                  <a:pt x="4667002" y="71252"/>
                </a:cubicBezTo>
                <a:cubicBezTo>
                  <a:pt x="4762005" y="75210"/>
                  <a:pt x="4857616" y="71685"/>
                  <a:pt x="4952010" y="83127"/>
                </a:cubicBezTo>
                <a:cubicBezTo>
                  <a:pt x="4989290" y="87646"/>
                  <a:pt x="5022603" y="109077"/>
                  <a:pt x="5058888" y="118753"/>
                </a:cubicBezTo>
                <a:cubicBezTo>
                  <a:pt x="5082153" y="124957"/>
                  <a:pt x="5106389" y="126670"/>
                  <a:pt x="5130140" y="130628"/>
                </a:cubicBezTo>
                <a:cubicBezTo>
                  <a:pt x="5149932" y="126670"/>
                  <a:pt x="5170776" y="126249"/>
                  <a:pt x="5189516" y="118753"/>
                </a:cubicBezTo>
                <a:cubicBezTo>
                  <a:pt x="5210947" y="110181"/>
                  <a:pt x="5226996" y="90426"/>
                  <a:pt x="5248893" y="83127"/>
                </a:cubicBezTo>
                <a:cubicBezTo>
                  <a:pt x="5275447" y="74276"/>
                  <a:pt x="5304311" y="75210"/>
                  <a:pt x="5332020" y="71252"/>
                </a:cubicBezTo>
                <a:lnTo>
                  <a:pt x="5367646" y="83127"/>
                </a:lnTo>
              </a:path>
            </a:pathLst>
          </a:cu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blipFill dpi="0" rotWithShape="1">
            <a:blip r:embed="rId4" cstate="print">
              <a:alphaModFix amt="7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"/>
          <p:cNvSpPr txBox="1">
            <a:spLocks noChangeArrowheads="1"/>
          </p:cNvSpPr>
          <p:nvPr/>
        </p:nvSpPr>
        <p:spPr bwMode="auto">
          <a:xfrm>
            <a:off x="2160136" y="-22086"/>
            <a:ext cx="47740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b="1" i="1" dirty="0" smtClean="0"/>
              <a:t>Statics Calculation</a:t>
            </a:r>
            <a:endParaRPr lang="en-US" sz="4000" b="1" i="1" dirty="0"/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1" y="6416040"/>
            <a:ext cx="685800" cy="441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14CB401-9AFD-4CD0-810E-E5B7063237B8}" type="slidenum">
              <a:rPr lang="en-US" sz="24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2400" dirty="0" smtClean="0"/>
          </a:p>
        </p:txBody>
      </p:sp>
      <p:sp>
        <p:nvSpPr>
          <p:cNvPr id="38" name="TextBox 37"/>
          <p:cNvSpPr txBox="1"/>
          <p:nvPr/>
        </p:nvSpPr>
        <p:spPr>
          <a:xfrm>
            <a:off x="4267200" y="5558135"/>
            <a:ext cx="479451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Base of low-velocity layer (LVL)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0" y="6172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/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(Cox, 1999)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3" grpId="0"/>
      <p:bldP spid="37" grpId="0"/>
      <p:bldP spid="39" grpId="0"/>
      <p:bldP spid="51" grpId="0"/>
      <p:bldP spid="57" grpId="0" animBg="1"/>
      <p:bldP spid="81" grpId="0"/>
      <p:bldP spid="85" grpId="0" animBg="1"/>
      <p:bldP spid="89" grpId="0"/>
      <p:bldP spid="90" grpId="0"/>
      <p:bldP spid="91" grpId="0"/>
      <p:bldP spid="93" grpId="0"/>
      <p:bldP spid="94" grpId="0"/>
      <p:bldP spid="95" grpId="0"/>
      <p:bldP spid="96" grpId="0"/>
      <p:bldP spid="99" grpId="0" animBg="1"/>
      <p:bldP spid="101" grpId="0"/>
      <p:bldP spid="102" grpId="0"/>
      <p:bldP spid="33" grpId="0" animBg="1"/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C_Z2_FINAL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" y="1931453"/>
            <a:ext cx="8961120" cy="4621747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blipFill dpi="0" rotWithShape="1">
            <a:blip r:embed="rId4" cstate="print">
              <a:alphaModFix amt="7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3"/>
          <p:cNvSpPr txBox="1">
            <a:spLocks noChangeArrowheads="1"/>
          </p:cNvSpPr>
          <p:nvPr/>
        </p:nvSpPr>
        <p:spPr bwMode="auto">
          <a:xfrm>
            <a:off x="661846" y="-22086"/>
            <a:ext cx="80249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b="1" i="1" dirty="0" smtClean="0"/>
              <a:t>Surface-wave Inversion (MASW)</a:t>
            </a:r>
            <a:endParaRPr lang="en-US" sz="40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" y="769203"/>
            <a:ext cx="6755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MASW: Multichannel Analysis of Surface Waves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92054" y="1143000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- Park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et al.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1998; Xia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et al.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1999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 descr="DC_R1_FINAL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7160" y="1901952"/>
            <a:ext cx="8961120" cy="4673366"/>
          </a:xfrm>
          <a:prstGeom prst="rect">
            <a:avLst/>
          </a:prstGeom>
        </p:spPr>
      </p:pic>
      <p:pic>
        <p:nvPicPr>
          <p:cNvPr id="24" name="Picture 23" descr="DC_T1_FINAL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9728" y="1828800"/>
            <a:ext cx="8961120" cy="4772331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 rot="492224">
            <a:off x="1823125" y="3594116"/>
            <a:ext cx="3124200" cy="13716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 rot="492224">
            <a:off x="1834475" y="3568684"/>
            <a:ext cx="3124200" cy="13716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 rot="492224">
            <a:off x="1834475" y="3568684"/>
            <a:ext cx="3124200" cy="13716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66033" y="1600200"/>
            <a:ext cx="5149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Dispersion curve for one shot gather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1" y="6416040"/>
            <a:ext cx="685800" cy="441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14CB401-9AFD-4CD0-810E-E5B7063237B8}" type="slidenum">
              <a:rPr lang="en-US" sz="24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blipFill dpi="0" rotWithShape="1">
            <a:blip r:embed="rId3" cstate="print">
              <a:alphaModFix amt="7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685800" y="-22086"/>
            <a:ext cx="80538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b="1" i="1" dirty="0" smtClean="0"/>
              <a:t>Bradford: Marcellus Shale Case</a:t>
            </a:r>
            <a:endParaRPr lang="en-US" sz="4000" b="1" i="1" dirty="0"/>
          </a:p>
        </p:txBody>
      </p:sp>
      <p:sp>
        <p:nvSpPr>
          <p:cNvPr id="6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1" y="6416040"/>
            <a:ext cx="685800" cy="441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14CB401-9AFD-4CD0-810E-E5B7063237B8}" type="slidenum">
              <a:rPr lang="en-US" sz="24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2400" dirty="0" smtClean="0"/>
          </a:p>
        </p:txBody>
      </p:sp>
      <p:pic>
        <p:nvPicPr>
          <p:cNvPr id="27" name="Picture 26" descr="Bradford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7240" y="847511"/>
            <a:ext cx="7772400" cy="594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6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LEXI_NEA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5400000">
            <a:off x="1651456" y="-1467981"/>
            <a:ext cx="5669280" cy="10191391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blipFill dpi="0" rotWithShape="1">
            <a:blip r:embed="rId4" cstate="print">
              <a:alphaModFix amt="7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533400" y="0"/>
            <a:ext cx="83391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b="1" i="1" dirty="0" smtClean="0"/>
              <a:t>Basic FWI: Lateral Heterogeneity </a:t>
            </a:r>
            <a:endParaRPr lang="en-US" sz="4000" b="1" i="1" dirty="0"/>
          </a:p>
        </p:txBody>
      </p:sp>
      <p:sp>
        <p:nvSpPr>
          <p:cNvPr id="6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1" y="6416040"/>
            <a:ext cx="685800" cy="441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14CB401-9AFD-4CD0-810E-E5B7063237B8}" type="slidenum">
              <a:rPr lang="en-US" sz="24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2400" dirty="0" smtClean="0"/>
          </a:p>
        </p:txBody>
      </p:sp>
      <p:sp>
        <p:nvSpPr>
          <p:cNvPr id="64" name="Rectangle 63"/>
          <p:cNvSpPr/>
          <p:nvPr/>
        </p:nvSpPr>
        <p:spPr>
          <a:xfrm>
            <a:off x="8305800" y="1128355"/>
            <a:ext cx="838200" cy="472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0" y="5724739"/>
            <a:ext cx="88392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3545302" y="6182380"/>
            <a:ext cx="1875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Time (ms)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0" y="571053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0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514600" y="5710535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200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234007" y="5700355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400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824807" y="5700355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600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334000" y="1792819"/>
            <a:ext cx="9906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309626" y="1509355"/>
            <a:ext cx="1843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Observed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5334000" y="2195155"/>
            <a:ext cx="99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09626" y="1900535"/>
            <a:ext cx="164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Modeled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70813" y="823555"/>
            <a:ext cx="3025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Near offset trace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62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084451"/>
            <a:ext cx="9067800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2400"/>
              </a:spcAft>
              <a:buFont typeface="Wingdings" pitchFamily="2" charset="2"/>
              <a:buChar char="Ø"/>
            </a:pPr>
            <a:r>
              <a:rPr lang="en-US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 provide near-surface solution for </a:t>
            </a:r>
            <a:r>
              <a:rPr lang="en-US" sz="22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multicomponent</a:t>
            </a:r>
            <a:r>
              <a:rPr lang="en-US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seismic analysis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spcAft>
                <a:spcPts val="2400"/>
              </a:spcAft>
              <a:buFont typeface="Wingdings" pitchFamily="2" charset="2"/>
              <a:buChar char="Ø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To develop a </a:t>
            </a:r>
            <a:r>
              <a:rPr lang="en-US" sz="22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non-invasive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inexpensive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, and </a:t>
            </a:r>
            <a:r>
              <a:rPr lang="en-US" sz="22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fast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method to estimate 2D (and 3D) shallow-subsurface material properties</a:t>
            </a:r>
          </a:p>
          <a:p>
            <a:pPr marL="342900" indent="-342900" algn="just">
              <a:spcAft>
                <a:spcPts val="2400"/>
              </a:spcAft>
              <a:buFont typeface="Wingdings" pitchFamily="2" charset="2"/>
              <a:buChar char="Ø"/>
            </a:pPr>
            <a:r>
              <a:rPr lang="en-US" sz="2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S-wave velocities from surface-wave inversion</a:t>
            </a:r>
          </a:p>
          <a:p>
            <a:pPr marL="342900" indent="-342900">
              <a:spcAft>
                <a:spcPts val="1800"/>
              </a:spcAft>
            </a:pPr>
            <a:r>
              <a:rPr lang="en-US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2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- To identify shallow geological structures</a:t>
            </a:r>
            <a:endParaRPr lang="en-US" sz="24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1800"/>
              </a:spcAft>
            </a:pP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To correct for time 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delays in seismic 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waves (statics)</a:t>
            </a:r>
            <a:endParaRPr lang="en-US" sz="24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1800"/>
              </a:spcAft>
            </a:pP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To predict densities</a:t>
            </a:r>
          </a:p>
          <a:p>
            <a:pPr marL="342900" indent="-342900">
              <a:spcAft>
                <a:spcPts val="1800"/>
              </a:spcAft>
            </a:pPr>
            <a:r>
              <a:rPr lang="en-US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Full-waveform inversion (FWI)</a:t>
            </a:r>
          </a:p>
        </p:txBody>
      </p:sp>
      <p:sp>
        <p:nvSpPr>
          <p:cNvPr id="71" name="Rectangle 7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blipFill dpi="0" rotWithShape="1">
            <a:blip r:embed="rId3" cstate="print">
              <a:alphaModFix amt="7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7924800" cy="6858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Motivation And Objective</a:t>
            </a:r>
            <a:endParaRPr lang="en-US" sz="40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416675"/>
            <a:ext cx="457200" cy="441325"/>
          </a:xfrm>
        </p:spPr>
        <p:txBody>
          <a:bodyPr>
            <a:normAutofit lnSpcReduction="10000"/>
          </a:bodyPr>
          <a:lstStyle/>
          <a:p>
            <a:fld id="{B6F15528-21DE-4FAA-801E-634DDDAF4B2B}" type="slidenum">
              <a:rPr lang="en-US" sz="2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3</a:t>
            </a:fld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PLEXI_NEA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-5400000">
            <a:off x="5990438" y="4220363"/>
            <a:ext cx="1645920" cy="29587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24800" y="4876800"/>
            <a:ext cx="8382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257800" y="6309360"/>
            <a:ext cx="3429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6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CATIONS.jpg"/>
          <p:cNvPicPr>
            <a:picLocks noChangeAspect="1"/>
          </p:cNvPicPr>
          <p:nvPr/>
        </p:nvPicPr>
        <p:blipFill>
          <a:blip r:embed="rId3" cstate="print"/>
          <a:srcRect b="5515"/>
          <a:stretch>
            <a:fillRect/>
          </a:stretch>
        </p:blipFill>
        <p:spPr>
          <a:xfrm>
            <a:off x="198120" y="986610"/>
            <a:ext cx="8778240" cy="5490390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blipFill dpi="0" rotWithShape="1">
            <a:blip r:embed="rId4" cstate="print">
              <a:alphaModFix amt="7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2399728" y="-22086"/>
            <a:ext cx="44582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b="1" i="1" dirty="0" smtClean="0"/>
              <a:t>Survey Locations</a:t>
            </a:r>
            <a:endParaRPr lang="en-US" sz="4000" b="1" i="1" dirty="0"/>
          </a:p>
        </p:txBody>
      </p:sp>
      <p:sp>
        <p:nvSpPr>
          <p:cNvPr id="6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1" y="6416040"/>
            <a:ext cx="685800" cy="441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14CB401-9AFD-4CD0-810E-E5B7063237B8}" type="slidenum">
              <a:rPr lang="en-US" sz="24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2400" dirty="0" smtClean="0"/>
          </a:p>
        </p:txBody>
      </p:sp>
      <p:grpSp>
        <p:nvGrpSpPr>
          <p:cNvPr id="2" name="Group 10"/>
          <p:cNvGrpSpPr/>
          <p:nvPr/>
        </p:nvGrpSpPr>
        <p:grpSpPr>
          <a:xfrm>
            <a:off x="365760" y="6172200"/>
            <a:ext cx="1920240" cy="228600"/>
            <a:chOff x="484632" y="6248400"/>
            <a:chExt cx="1920240" cy="2286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484632" y="6477000"/>
              <a:ext cx="192024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93776" y="6248400"/>
              <a:ext cx="0" cy="22860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386584" y="6248400"/>
              <a:ext cx="0" cy="22860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0" y="58674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28800" y="58674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788</a:t>
            </a:r>
            <a:endParaRPr 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" y="6019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Km</a:t>
            </a:r>
            <a:endParaRPr 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24200" y="5726668"/>
            <a:ext cx="1143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Hockley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00600" y="6031468"/>
            <a:ext cx="152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La Marque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312920" y="5989320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572000" y="6141720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81000" y="4191000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09600" y="4038600"/>
            <a:ext cx="1143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Meteor Crater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71600" y="1066800"/>
            <a:ext cx="152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YBRA Field Camp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143000" y="1112520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305800" y="1600200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629400" y="1524000"/>
            <a:ext cx="152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Bradford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9600" y="4038600"/>
            <a:ext cx="1143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Meteor Crater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26" descr="LOCATIONS.jpg"/>
          <p:cNvPicPr>
            <a:picLocks noChangeAspect="1"/>
          </p:cNvPicPr>
          <p:nvPr/>
        </p:nvPicPr>
        <p:blipFill>
          <a:blip r:embed="rId3" cstate="print"/>
          <a:srcRect b="5515"/>
          <a:stretch>
            <a:fillRect/>
          </a:stretch>
        </p:blipFill>
        <p:spPr>
          <a:xfrm>
            <a:off x="198120" y="990600"/>
            <a:ext cx="8778240" cy="5490390"/>
          </a:xfrm>
          <a:prstGeom prst="rect">
            <a:avLst/>
          </a:prstGeom>
        </p:spPr>
      </p:pic>
      <p:grpSp>
        <p:nvGrpSpPr>
          <p:cNvPr id="28" name="Group 10"/>
          <p:cNvGrpSpPr/>
          <p:nvPr/>
        </p:nvGrpSpPr>
        <p:grpSpPr>
          <a:xfrm>
            <a:off x="365760" y="6176190"/>
            <a:ext cx="1920240" cy="228600"/>
            <a:chOff x="484632" y="6248400"/>
            <a:chExt cx="1920240" cy="22860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484632" y="6477000"/>
              <a:ext cx="192024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93776" y="6248400"/>
              <a:ext cx="0" cy="22860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386584" y="6248400"/>
              <a:ext cx="0" cy="22860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0" y="587139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28800" y="587139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788</a:t>
            </a:r>
            <a:endParaRPr 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14400" y="602379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Km</a:t>
            </a:r>
            <a:endParaRPr 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00600" y="6019800"/>
            <a:ext cx="2209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1. La Marque, TX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4572000" y="6145710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81000" y="4194990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143000" y="1116510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8305800" y="1604190"/>
            <a:ext cx="182880" cy="18288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6126480" y="1504890"/>
            <a:ext cx="21031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4. Bradford, PA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09600" y="4095690"/>
            <a:ext cx="26517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3. Meteor Crater, AZ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371600" y="1070790"/>
            <a:ext cx="3124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2. YBRA Field Camp, MT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86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blipFill dpi="0" rotWithShape="1">
            <a:blip r:embed="rId3" cstate="print">
              <a:alphaModFix amt="7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14763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entury Schoolbook" pitchFamily="18" charset="0"/>
            </a:endParaRPr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0" y="6096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0" y="14763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entury Schoolbook" pitchFamily="18" charset="0"/>
            </a:endParaRPr>
          </a:p>
        </p:txBody>
      </p:sp>
      <p:sp>
        <p:nvSpPr>
          <p:cNvPr id="11270" name="Rectangle 8"/>
          <p:cNvSpPr>
            <a:spLocks noChangeArrowheads="1"/>
          </p:cNvSpPr>
          <p:nvPr/>
        </p:nvSpPr>
        <p:spPr bwMode="auto">
          <a:xfrm>
            <a:off x="0" y="6096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271" name="Rectangle 9"/>
          <p:cNvSpPr>
            <a:spLocks noChangeArrowheads="1"/>
          </p:cNvSpPr>
          <p:nvPr/>
        </p:nvSpPr>
        <p:spPr bwMode="auto">
          <a:xfrm>
            <a:off x="0" y="14763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entury Schoolbook" pitchFamily="18" charset="0"/>
            </a:endParaRPr>
          </a:p>
        </p:txBody>
      </p:sp>
      <p:sp>
        <p:nvSpPr>
          <p:cNvPr id="11272" name="Rectangle 11"/>
          <p:cNvSpPr>
            <a:spLocks noChangeArrowheads="1"/>
          </p:cNvSpPr>
          <p:nvPr/>
        </p:nvSpPr>
        <p:spPr bwMode="auto">
          <a:xfrm>
            <a:off x="0" y="6096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273" name="Rectangle 12"/>
          <p:cNvSpPr>
            <a:spLocks noChangeArrowheads="1"/>
          </p:cNvSpPr>
          <p:nvPr/>
        </p:nvSpPr>
        <p:spPr bwMode="auto">
          <a:xfrm>
            <a:off x="0" y="14763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entury Schoolbook" pitchFamily="18" charset="0"/>
            </a:endParaRPr>
          </a:p>
        </p:txBody>
      </p:sp>
      <p:sp>
        <p:nvSpPr>
          <p:cNvPr id="11274" name="Rectangle 14"/>
          <p:cNvSpPr>
            <a:spLocks noChangeArrowheads="1"/>
          </p:cNvSpPr>
          <p:nvPr/>
        </p:nvSpPr>
        <p:spPr bwMode="auto">
          <a:xfrm>
            <a:off x="0" y="6096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275" name="Rectangle 17"/>
          <p:cNvSpPr>
            <a:spLocks noChangeArrowheads="1"/>
          </p:cNvSpPr>
          <p:nvPr/>
        </p:nvSpPr>
        <p:spPr bwMode="auto">
          <a:xfrm>
            <a:off x="0" y="6096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276" name="Rectangle 20"/>
          <p:cNvSpPr>
            <a:spLocks noChangeArrowheads="1"/>
          </p:cNvSpPr>
          <p:nvPr/>
        </p:nvSpPr>
        <p:spPr bwMode="auto">
          <a:xfrm>
            <a:off x="0" y="6096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277" name="TextBox 3"/>
          <p:cNvSpPr txBox="1">
            <a:spLocks noChangeArrowheads="1"/>
          </p:cNvSpPr>
          <p:nvPr/>
        </p:nvSpPr>
        <p:spPr bwMode="auto">
          <a:xfrm>
            <a:off x="640080" y="0"/>
            <a:ext cx="78534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b="1" i="1" dirty="0" smtClean="0"/>
              <a:t>Surface-wave Inversion: MASW</a:t>
            </a:r>
            <a:endParaRPr lang="en-US" sz="4000" b="1" i="1" dirty="0"/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8099" y="609600"/>
            <a:ext cx="10126501" cy="6149077"/>
            <a:chOff x="-68826" y="417493"/>
            <a:chExt cx="10127316" cy="6149077"/>
          </a:xfrm>
        </p:grpSpPr>
        <p:sp>
          <p:nvSpPr>
            <p:cNvPr id="11302" name="TextBox 5"/>
            <p:cNvSpPr txBox="1">
              <a:spLocks noChangeArrowheads="1"/>
            </p:cNvSpPr>
            <p:nvPr/>
          </p:nvSpPr>
          <p:spPr bwMode="auto">
            <a:xfrm>
              <a:off x="1212226" y="417493"/>
              <a:ext cx="884626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sz="2400" dirty="0" smtClean="0"/>
                <a:t>Multichannel </a:t>
              </a:r>
              <a:r>
                <a:rPr lang="en-US" sz="2400" dirty="0"/>
                <a:t>Analysis of Surface Waves (MASW)</a:t>
              </a:r>
            </a:p>
            <a:p>
              <a:pPr eaLnBrk="1" hangingPunct="1">
                <a:spcAft>
                  <a:spcPts val="600"/>
                </a:spcAft>
              </a:pP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1303" name="TextBox 7"/>
            <p:cNvSpPr txBox="1">
              <a:spLocks noChangeArrowheads="1"/>
            </p:cNvSpPr>
            <p:nvPr/>
          </p:nvSpPr>
          <p:spPr bwMode="auto">
            <a:xfrm>
              <a:off x="-68826" y="6258793"/>
              <a:ext cx="37260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 dirty="0"/>
                <a:t>(Park </a:t>
              </a:r>
              <a:r>
                <a:rPr lang="en-US" sz="1400" i="1" dirty="0"/>
                <a:t>et al.</a:t>
              </a:r>
              <a:r>
                <a:rPr lang="en-US" sz="1400" dirty="0"/>
                <a:t>, 1998; </a:t>
              </a:r>
              <a:r>
                <a:rPr lang="en-US" sz="1400" i="1" dirty="0"/>
                <a:t>ibid</a:t>
              </a:r>
              <a:r>
                <a:rPr lang="en-US" sz="1400" dirty="0"/>
                <a:t> 1999; Xia </a:t>
              </a:r>
              <a:r>
                <a:rPr lang="en-US" sz="1400" i="1" dirty="0"/>
                <a:t>et al.</a:t>
              </a:r>
              <a:r>
                <a:rPr lang="en-US" sz="1400" dirty="0"/>
                <a:t>, 1999)</a:t>
              </a:r>
            </a:p>
          </p:txBody>
        </p:sp>
      </p:grpSp>
      <p:sp>
        <p:nvSpPr>
          <p:cNvPr id="11279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686800" y="6421140"/>
            <a:ext cx="457200" cy="4368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4C3884C-95F0-4D3E-893F-FF31C671504B}" type="slidenum">
              <a:rPr lang="en-US" sz="24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2400" dirty="0" smtClean="0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2971800" y="3364468"/>
            <a:ext cx="54864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2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cxnSp>
        <p:nvCxnSpPr>
          <p:cNvPr id="46" name="Straight Arrow Connector 45"/>
          <p:cNvCxnSpPr/>
          <p:nvPr/>
        </p:nvCxnSpPr>
        <p:spPr bwMode="auto">
          <a:xfrm rot="5400000">
            <a:off x="4587874" y="4565649"/>
            <a:ext cx="533400" cy="457200"/>
          </a:xfrm>
          <a:prstGeom prst="straightConnector1">
            <a:avLst/>
          </a:prstGeom>
          <a:ln w="38100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 bwMode="auto">
          <a:xfrm flipH="1">
            <a:off x="5616574" y="4984748"/>
            <a:ext cx="533400" cy="304799"/>
          </a:xfrm>
          <a:prstGeom prst="straightConnector1">
            <a:avLst/>
          </a:prstGeom>
          <a:ln w="38100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 bwMode="auto">
          <a:xfrm>
            <a:off x="7259637" y="5060949"/>
            <a:ext cx="201612" cy="304799"/>
          </a:xfrm>
          <a:prstGeom prst="straightConnector1">
            <a:avLst/>
          </a:prstGeom>
          <a:ln w="38100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94" name="TextBox 30"/>
          <p:cNvSpPr txBox="1">
            <a:spLocks noChangeArrowheads="1"/>
          </p:cNvSpPr>
          <p:nvPr/>
        </p:nvSpPr>
        <p:spPr bwMode="auto">
          <a:xfrm>
            <a:off x="0" y="5345668"/>
            <a:ext cx="34694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/>
              <a:t>Seismic Data: La Marque, TX </a:t>
            </a:r>
            <a:endParaRPr lang="en-US" dirty="0" smtClean="0"/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3879847" y="3109911"/>
            <a:ext cx="0" cy="457200"/>
          </a:xfrm>
          <a:prstGeom prst="straightConnector1">
            <a:avLst/>
          </a:prstGeom>
          <a:ln w="38100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257924" y="6096000"/>
            <a:ext cx="457200" cy="0"/>
          </a:xfrm>
          <a:prstGeom prst="straightConnector1">
            <a:avLst/>
          </a:prstGeom>
          <a:ln w="38100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-76200" y="1450537"/>
            <a:ext cx="2957211" cy="3801309"/>
            <a:chOff x="-106519" y="1904998"/>
            <a:chExt cx="2957211" cy="3801309"/>
          </a:xfrm>
        </p:grpSpPr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-76200" y="1904998"/>
              <a:ext cx="2911478" cy="3765548"/>
              <a:chOff x="228634" y="2743243"/>
              <a:chExt cx="2910806" cy="3765132"/>
            </a:xfrm>
          </p:grpSpPr>
          <p:pic>
            <p:nvPicPr>
              <p:cNvPr id="11296" name="Picture 3" descr="C:\Documents and Settings\sroy\Desktop\TLE_WRITEUP\FIGURES\RAW_SHOT\LM2_1005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0" y="3429025"/>
                <a:ext cx="2377440" cy="307935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>
                <a:off x="228634" y="2743243"/>
                <a:ext cx="2437838" cy="1980980"/>
                <a:chOff x="228634" y="2743243"/>
                <a:chExt cx="2437838" cy="1980980"/>
              </a:xfrm>
            </p:grpSpPr>
            <p:cxnSp>
              <p:nvCxnSpPr>
                <p:cNvPr id="37" name="Straight Arrow Connector 36"/>
                <p:cNvCxnSpPr/>
                <p:nvPr/>
              </p:nvCxnSpPr>
              <p:spPr>
                <a:xfrm>
                  <a:off x="452795" y="2971819"/>
                  <a:ext cx="838007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/>
                <p:nvPr/>
              </p:nvCxnSpPr>
              <p:spPr>
                <a:xfrm rot="5400000">
                  <a:off x="33734" y="3390874"/>
                  <a:ext cx="838107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00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1279680" y="2743243"/>
                  <a:ext cx="1386792" cy="4000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n-US" sz="2000" b="1" i="1" dirty="0" smtClean="0"/>
                    <a:t>Offset (m)</a:t>
                  </a:r>
                  <a:endParaRPr lang="en-US" sz="2000" b="1" i="1" dirty="0"/>
                </a:p>
              </p:txBody>
            </p:sp>
            <p:sp>
              <p:nvSpPr>
                <p:cNvPr id="11301" name="TextBox 39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-11493" y="4084078"/>
                  <a:ext cx="880272" cy="4000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n-US" sz="2000" b="1" i="1" dirty="0"/>
                    <a:t>t</a:t>
                  </a:r>
                  <a:r>
                    <a:rPr lang="en-US" sz="2000" b="1" i="1" dirty="0" smtClean="0"/>
                    <a:t> (</a:t>
                  </a:r>
                  <a:r>
                    <a:rPr lang="en-US" sz="2000" b="1" i="1" dirty="0" err="1" smtClean="0"/>
                    <a:t>ms</a:t>
                  </a:r>
                  <a:r>
                    <a:rPr lang="en-US" sz="2000" b="1" i="1" dirty="0" smtClean="0"/>
                    <a:t>)</a:t>
                  </a:r>
                  <a:endParaRPr lang="en-US" sz="2000" b="1" i="1" dirty="0"/>
                </a:p>
              </p:txBody>
            </p:sp>
          </p:grpSp>
        </p:grpSp>
        <p:sp>
          <p:nvSpPr>
            <p:cNvPr id="42" name="TextBox 9"/>
            <p:cNvSpPr txBox="1">
              <a:spLocks noChangeArrowheads="1"/>
            </p:cNvSpPr>
            <p:nvPr/>
          </p:nvSpPr>
          <p:spPr bwMode="auto">
            <a:xfrm>
              <a:off x="533400" y="2285999"/>
              <a:ext cx="2984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dirty="0"/>
                <a:t>0</a:t>
              </a:r>
            </a:p>
          </p:txBody>
        </p:sp>
        <p:sp>
          <p:nvSpPr>
            <p:cNvPr id="43" name="TextBox 9"/>
            <p:cNvSpPr txBox="1">
              <a:spLocks noChangeArrowheads="1"/>
            </p:cNvSpPr>
            <p:nvPr/>
          </p:nvSpPr>
          <p:spPr bwMode="auto">
            <a:xfrm>
              <a:off x="2438400" y="2285999"/>
              <a:ext cx="412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dirty="0" smtClean="0"/>
                <a:t>94</a:t>
              </a:r>
              <a:endParaRPr lang="en-US" sz="1600" dirty="0"/>
            </a:p>
          </p:txBody>
        </p:sp>
        <p:sp>
          <p:nvSpPr>
            <p:cNvPr id="44" name="TextBox 9"/>
            <p:cNvSpPr txBox="1">
              <a:spLocks noChangeArrowheads="1"/>
            </p:cNvSpPr>
            <p:nvPr/>
          </p:nvSpPr>
          <p:spPr bwMode="auto">
            <a:xfrm>
              <a:off x="234920" y="2472153"/>
              <a:ext cx="2984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dirty="0"/>
                <a:t>0</a:t>
              </a:r>
            </a:p>
          </p:txBody>
        </p:sp>
        <p:sp>
          <p:nvSpPr>
            <p:cNvPr id="45" name="TextBox 9"/>
            <p:cNvSpPr txBox="1">
              <a:spLocks noChangeArrowheads="1"/>
            </p:cNvSpPr>
            <p:nvPr/>
          </p:nvSpPr>
          <p:spPr bwMode="auto">
            <a:xfrm>
              <a:off x="-106519" y="5367753"/>
              <a:ext cx="63991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dirty="0" smtClean="0"/>
                <a:t>1000</a:t>
              </a:r>
              <a:endParaRPr lang="en-US" sz="16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05003" y="1249069"/>
            <a:ext cx="5462797" cy="3331758"/>
            <a:chOff x="3605003" y="2087269"/>
            <a:chExt cx="5462797" cy="3331758"/>
          </a:xfrm>
        </p:grpSpPr>
        <p:grpSp>
          <p:nvGrpSpPr>
            <p:cNvPr id="6" name="Group 5"/>
            <p:cNvGrpSpPr/>
            <p:nvPr/>
          </p:nvGrpSpPr>
          <p:grpSpPr>
            <a:xfrm>
              <a:off x="3605003" y="2337273"/>
              <a:ext cx="5462797" cy="3081754"/>
              <a:chOff x="3796961" y="3003551"/>
              <a:chExt cx="4794306" cy="2570267"/>
            </a:xfrm>
          </p:grpSpPr>
          <p:pic>
            <p:nvPicPr>
              <p:cNvPr id="11288" name="Picture 4" descr="C:\Documents and Settings\sroy\Desktop\TLE_WRITEUP\FIGURES\NEW_DC\LM_FINAL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40" r="9416" b="13559"/>
              <a:stretch/>
            </p:blipFill>
            <p:spPr bwMode="auto">
              <a:xfrm>
                <a:off x="4485481" y="3003551"/>
                <a:ext cx="4105786" cy="217507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289" name="TextBox 47"/>
              <p:cNvSpPr txBox="1">
                <a:spLocks noChangeArrowheads="1"/>
              </p:cNvSpPr>
              <p:nvPr/>
            </p:nvSpPr>
            <p:spPr bwMode="auto">
              <a:xfrm>
                <a:off x="4664957" y="3914081"/>
                <a:ext cx="1861534" cy="28236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just" eaLnBrk="1" hangingPunct="1"/>
                <a:r>
                  <a:rPr lang="en-US" sz="1600" dirty="0"/>
                  <a:t>Fundamental Modes</a:t>
                </a:r>
              </a:p>
            </p:txBody>
          </p:sp>
          <p:sp>
            <p:nvSpPr>
              <p:cNvPr id="11290" name="TextBox 48"/>
              <p:cNvSpPr txBox="1">
                <a:spLocks noChangeArrowheads="1"/>
              </p:cNvSpPr>
              <p:nvPr/>
            </p:nvSpPr>
            <p:spPr bwMode="auto">
              <a:xfrm>
                <a:off x="6461833" y="4274556"/>
                <a:ext cx="1460681" cy="33860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just" eaLnBrk="1" hangingPunct="1"/>
                <a:r>
                  <a:rPr lang="en-US" sz="1600" dirty="0"/>
                  <a:t>Higher Modes</a:t>
                </a:r>
              </a:p>
            </p:txBody>
          </p:sp>
          <p:sp>
            <p:nvSpPr>
              <p:cNvPr id="11295" name="TextBox 47"/>
              <p:cNvSpPr txBox="1">
                <a:spLocks noChangeArrowheads="1"/>
              </p:cNvSpPr>
              <p:nvPr/>
            </p:nvSpPr>
            <p:spPr bwMode="auto">
              <a:xfrm>
                <a:off x="5638800" y="3048000"/>
                <a:ext cx="1920273" cy="2011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xtLst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just" eaLnBrk="1" hangingPunct="1"/>
                <a:endParaRPr lang="en-US" sz="1600" b="1"/>
              </a:p>
            </p:txBody>
          </p:sp>
          <p:sp>
            <p:nvSpPr>
              <p:cNvPr id="11284" name="TextBox 48"/>
              <p:cNvSpPr txBox="1">
                <a:spLocks noChangeArrowheads="1"/>
              </p:cNvSpPr>
              <p:nvPr/>
            </p:nvSpPr>
            <p:spPr bwMode="auto">
              <a:xfrm>
                <a:off x="5562600" y="5291455"/>
                <a:ext cx="1461989" cy="282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 b="1" dirty="0"/>
                  <a:t>Frequency (Hz)</a:t>
                </a:r>
              </a:p>
            </p:txBody>
          </p:sp>
          <p:sp>
            <p:nvSpPr>
              <p:cNvPr id="11285" name="TextBox 49"/>
              <p:cNvSpPr txBox="1">
                <a:spLocks noChangeArrowheads="1"/>
              </p:cNvSpPr>
              <p:nvPr/>
            </p:nvSpPr>
            <p:spPr bwMode="auto">
              <a:xfrm rot="16200000">
                <a:off x="3044955" y="3871454"/>
                <a:ext cx="1801137" cy="297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 b="1" dirty="0"/>
                  <a:t>Phase velocity (m/s)</a:t>
                </a:r>
              </a:p>
            </p:txBody>
          </p:sp>
          <p:sp>
            <p:nvSpPr>
              <p:cNvPr id="50" name="TextBox 9"/>
              <p:cNvSpPr txBox="1">
                <a:spLocks noChangeArrowheads="1"/>
              </p:cNvSpPr>
              <p:nvPr/>
            </p:nvSpPr>
            <p:spPr bwMode="auto">
              <a:xfrm>
                <a:off x="4054390" y="3394856"/>
                <a:ext cx="423740" cy="256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400" b="1" dirty="0"/>
                  <a:t>7</a:t>
                </a:r>
                <a:r>
                  <a:rPr lang="en-US" sz="1400" b="1" dirty="0" smtClean="0"/>
                  <a:t>00</a:t>
                </a:r>
                <a:endParaRPr lang="en-US" sz="1400" b="1" dirty="0"/>
              </a:p>
            </p:txBody>
          </p:sp>
          <p:sp>
            <p:nvSpPr>
              <p:cNvPr id="51" name="TextBox 9"/>
              <p:cNvSpPr txBox="1">
                <a:spLocks noChangeArrowheads="1"/>
              </p:cNvSpPr>
              <p:nvPr/>
            </p:nvSpPr>
            <p:spPr bwMode="auto">
              <a:xfrm>
                <a:off x="4089176" y="3883223"/>
                <a:ext cx="423740" cy="256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400" b="1" dirty="0"/>
                  <a:t>5</a:t>
                </a:r>
                <a:r>
                  <a:rPr lang="en-US" sz="1400" b="1" dirty="0" smtClean="0"/>
                  <a:t>00</a:t>
                </a:r>
                <a:endParaRPr lang="en-US" sz="1400" b="1" dirty="0"/>
              </a:p>
            </p:txBody>
          </p:sp>
          <p:sp>
            <p:nvSpPr>
              <p:cNvPr id="52" name="TextBox 9"/>
              <p:cNvSpPr txBox="1">
                <a:spLocks noChangeArrowheads="1"/>
              </p:cNvSpPr>
              <p:nvPr/>
            </p:nvSpPr>
            <p:spPr bwMode="auto">
              <a:xfrm>
                <a:off x="4089176" y="4873823"/>
                <a:ext cx="423740" cy="256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400" b="1" dirty="0"/>
                  <a:t>1</a:t>
                </a:r>
                <a:r>
                  <a:rPr lang="en-US" sz="1400" b="1" dirty="0" smtClean="0"/>
                  <a:t>00</a:t>
                </a:r>
                <a:endParaRPr lang="en-US" sz="1400" b="1" dirty="0"/>
              </a:p>
            </p:txBody>
          </p:sp>
          <p:sp>
            <p:nvSpPr>
              <p:cNvPr id="53" name="TextBox 9"/>
              <p:cNvSpPr txBox="1">
                <a:spLocks noChangeArrowheads="1"/>
              </p:cNvSpPr>
              <p:nvPr/>
            </p:nvSpPr>
            <p:spPr bwMode="auto">
              <a:xfrm>
                <a:off x="4089176" y="4411702"/>
                <a:ext cx="423740" cy="256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400" b="1" dirty="0"/>
                  <a:t>3</a:t>
                </a:r>
                <a:r>
                  <a:rPr lang="en-US" sz="1400" b="1" dirty="0" smtClean="0"/>
                  <a:t>00</a:t>
                </a:r>
                <a:endParaRPr lang="en-US" sz="1400" b="1" dirty="0"/>
              </a:p>
            </p:txBody>
          </p:sp>
          <p:sp>
            <p:nvSpPr>
              <p:cNvPr id="56" name="TextBox 9"/>
              <p:cNvSpPr txBox="1">
                <a:spLocks noChangeArrowheads="1"/>
              </p:cNvSpPr>
              <p:nvPr/>
            </p:nvSpPr>
            <p:spPr bwMode="auto">
              <a:xfrm>
                <a:off x="4778361" y="5105400"/>
                <a:ext cx="336516" cy="256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400" b="1" dirty="0"/>
                  <a:t>1</a:t>
                </a:r>
                <a:r>
                  <a:rPr lang="en-US" sz="1400" b="1" dirty="0" smtClean="0"/>
                  <a:t>0</a:t>
                </a:r>
                <a:endParaRPr lang="en-US" sz="1400" b="1" dirty="0"/>
              </a:p>
            </p:txBody>
          </p:sp>
          <p:sp>
            <p:nvSpPr>
              <p:cNvPr id="57" name="TextBox 9"/>
              <p:cNvSpPr txBox="1">
                <a:spLocks noChangeArrowheads="1"/>
              </p:cNvSpPr>
              <p:nvPr/>
            </p:nvSpPr>
            <p:spPr bwMode="auto">
              <a:xfrm>
                <a:off x="5690323" y="5108377"/>
                <a:ext cx="336516" cy="256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400" b="1" dirty="0" smtClean="0"/>
                  <a:t>20</a:t>
                </a:r>
                <a:endParaRPr lang="en-US" sz="1400" b="1" dirty="0"/>
              </a:p>
            </p:txBody>
          </p:sp>
          <p:sp>
            <p:nvSpPr>
              <p:cNvPr id="58" name="TextBox 9"/>
              <p:cNvSpPr txBox="1">
                <a:spLocks noChangeArrowheads="1"/>
              </p:cNvSpPr>
              <p:nvPr/>
            </p:nvSpPr>
            <p:spPr bwMode="auto">
              <a:xfrm>
                <a:off x="6585008" y="5108377"/>
                <a:ext cx="336516" cy="256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400" b="1" dirty="0" smtClean="0"/>
                  <a:t>30</a:t>
                </a:r>
                <a:endParaRPr lang="en-US" sz="1400" b="1" dirty="0"/>
              </a:p>
            </p:txBody>
          </p:sp>
          <p:sp>
            <p:nvSpPr>
              <p:cNvPr id="59" name="TextBox 9"/>
              <p:cNvSpPr txBox="1">
                <a:spLocks noChangeArrowheads="1"/>
              </p:cNvSpPr>
              <p:nvPr/>
            </p:nvSpPr>
            <p:spPr bwMode="auto">
              <a:xfrm>
                <a:off x="7499408" y="5108377"/>
                <a:ext cx="336516" cy="256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400" b="1" dirty="0" smtClean="0"/>
                  <a:t>40</a:t>
                </a:r>
                <a:endParaRPr lang="en-US" sz="1400" b="1" dirty="0"/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>
            <a:xfrm flipH="1">
              <a:off x="4916120" y="3818826"/>
              <a:ext cx="341680" cy="759997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H="1">
              <a:off x="6009810" y="4198824"/>
              <a:ext cx="631640" cy="424449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H="1">
              <a:off x="7105040" y="4291110"/>
              <a:ext cx="170842" cy="28089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9"/>
            <p:cNvSpPr txBox="1">
              <a:spLocks noChangeArrowheads="1"/>
            </p:cNvSpPr>
            <p:nvPr/>
          </p:nvSpPr>
          <p:spPr bwMode="auto">
            <a:xfrm>
              <a:off x="4648200" y="2087269"/>
              <a:ext cx="230864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i="1" dirty="0" smtClean="0">
                  <a:latin typeface="Arial" pitchFamily="34" charset="0"/>
                  <a:cs typeface="Arial" pitchFamily="34" charset="0"/>
                </a:rPr>
                <a:t>Dispersion </a:t>
              </a:r>
              <a:r>
                <a:rPr lang="en-US" sz="2000" b="1" i="1" dirty="0">
                  <a:latin typeface="Arial" pitchFamily="34" charset="0"/>
                  <a:cs typeface="Arial" pitchFamily="34" charset="0"/>
                </a:rPr>
                <a:t>Curve</a:t>
              </a:r>
            </a:p>
          </p:txBody>
        </p:sp>
        <p:pic>
          <p:nvPicPr>
            <p:cNvPr id="63" name="Picture 62" descr="BAR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47560" y="2239669"/>
              <a:ext cx="1920240" cy="351131"/>
            </a:xfrm>
            <a:prstGeom prst="rect">
              <a:avLst/>
            </a:prstGeom>
          </p:spPr>
        </p:pic>
      </p:grpSp>
      <p:grpSp>
        <p:nvGrpSpPr>
          <p:cNvPr id="124" name="Group 123"/>
          <p:cNvGrpSpPr/>
          <p:nvPr/>
        </p:nvGrpSpPr>
        <p:grpSpPr>
          <a:xfrm>
            <a:off x="3429000" y="4191000"/>
            <a:ext cx="5410200" cy="2520696"/>
            <a:chOff x="3429000" y="4267200"/>
            <a:chExt cx="5410200" cy="2520696"/>
          </a:xfrm>
        </p:grpSpPr>
        <p:sp>
          <p:nvSpPr>
            <p:cNvPr id="125" name="TextBox 13"/>
            <p:cNvSpPr txBox="1">
              <a:spLocks noChangeArrowheads="1"/>
            </p:cNvSpPr>
            <p:nvPr/>
          </p:nvSpPr>
          <p:spPr bwMode="auto">
            <a:xfrm>
              <a:off x="5829217" y="4267200"/>
              <a:ext cx="800183" cy="830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4800" dirty="0"/>
                <a:t>…</a:t>
              </a:r>
            </a:p>
          </p:txBody>
        </p:sp>
        <p:sp>
          <p:nvSpPr>
            <p:cNvPr id="126" name="TextBox 66"/>
            <p:cNvSpPr txBox="1">
              <a:spLocks noChangeArrowheads="1"/>
            </p:cNvSpPr>
            <p:nvPr/>
          </p:nvSpPr>
          <p:spPr bwMode="auto">
            <a:xfrm>
              <a:off x="5829217" y="5646079"/>
              <a:ext cx="800183" cy="830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4800" dirty="0"/>
                <a:t>…</a:t>
              </a:r>
            </a:p>
          </p:txBody>
        </p:sp>
        <p:cxnSp>
          <p:nvCxnSpPr>
            <p:cNvPr id="127" name="Straight Connector 126"/>
            <p:cNvCxnSpPr/>
            <p:nvPr/>
          </p:nvCxnSpPr>
          <p:spPr bwMode="auto">
            <a:xfrm>
              <a:off x="3607158" y="5029200"/>
              <a:ext cx="52120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8" name="Group 127"/>
            <p:cNvGrpSpPr/>
            <p:nvPr/>
          </p:nvGrpSpPr>
          <p:grpSpPr>
            <a:xfrm>
              <a:off x="3429000" y="4724400"/>
              <a:ext cx="2355065" cy="2063496"/>
              <a:chOff x="3768367" y="4800600"/>
              <a:chExt cx="2355065" cy="2063496"/>
            </a:xfrm>
          </p:grpSpPr>
          <p:sp>
            <p:nvSpPr>
              <p:cNvPr id="145" name="TextBox 67"/>
              <p:cNvSpPr txBox="1">
                <a:spLocks noChangeArrowheads="1"/>
              </p:cNvSpPr>
              <p:nvPr/>
            </p:nvSpPr>
            <p:spPr bwMode="auto">
              <a:xfrm>
                <a:off x="3768367" y="5086327"/>
                <a:ext cx="498833" cy="4000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2000" b="1" dirty="0"/>
                  <a:t>S1</a:t>
                </a:r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4419600" y="5126736"/>
                <a:ext cx="1645920" cy="173736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7" name="Group 75"/>
              <p:cNvGrpSpPr/>
              <p:nvPr/>
            </p:nvGrpSpPr>
            <p:grpSpPr>
              <a:xfrm>
                <a:off x="5087938" y="5105400"/>
                <a:ext cx="686013" cy="1630680"/>
                <a:chOff x="2405063" y="2209800"/>
                <a:chExt cx="686013" cy="1630680"/>
              </a:xfrm>
            </p:grpSpPr>
            <p:cxnSp>
              <p:nvCxnSpPr>
                <p:cNvPr id="155" name="Straight Connector 154"/>
                <p:cNvCxnSpPr/>
                <p:nvPr/>
              </p:nvCxnSpPr>
              <p:spPr bwMode="auto">
                <a:xfrm>
                  <a:off x="2405063" y="2209800"/>
                  <a:ext cx="0" cy="566928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 bwMode="auto">
                <a:xfrm>
                  <a:off x="2761892" y="2743200"/>
                  <a:ext cx="0" cy="64008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 bwMode="auto">
                <a:xfrm>
                  <a:off x="3084154" y="3383280"/>
                  <a:ext cx="0" cy="4572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 bwMode="auto">
                <a:xfrm flipH="1">
                  <a:off x="2405063" y="2761488"/>
                  <a:ext cx="36512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 bwMode="auto">
                <a:xfrm flipH="1">
                  <a:off x="2761892" y="3383280"/>
                  <a:ext cx="32918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8" name="Flowchart: Merge 147"/>
              <p:cNvSpPr/>
              <p:nvPr/>
            </p:nvSpPr>
            <p:spPr bwMode="auto">
              <a:xfrm>
                <a:off x="4343400" y="4876800"/>
                <a:ext cx="228600" cy="228600"/>
              </a:xfrm>
              <a:prstGeom prst="flowChartMerg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9" name="6-Point Star 148"/>
              <p:cNvSpPr/>
              <p:nvPr/>
            </p:nvSpPr>
            <p:spPr bwMode="auto">
              <a:xfrm>
                <a:off x="3886200" y="4800600"/>
                <a:ext cx="244475" cy="304800"/>
              </a:xfrm>
              <a:prstGeom prst="star6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0" name="Flowchart: Merge 149"/>
              <p:cNvSpPr/>
              <p:nvPr/>
            </p:nvSpPr>
            <p:spPr bwMode="auto">
              <a:xfrm>
                <a:off x="4648200" y="4876800"/>
                <a:ext cx="228600" cy="228600"/>
              </a:xfrm>
              <a:prstGeom prst="flowChartMerg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1" name="Flowchart: Merge 150"/>
              <p:cNvSpPr/>
              <p:nvPr/>
            </p:nvSpPr>
            <p:spPr bwMode="auto">
              <a:xfrm>
                <a:off x="5263896" y="4876800"/>
                <a:ext cx="228600" cy="228600"/>
              </a:xfrm>
              <a:prstGeom prst="flowChartMerg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2" name="Flowchart: Merge 151"/>
              <p:cNvSpPr/>
              <p:nvPr/>
            </p:nvSpPr>
            <p:spPr bwMode="auto">
              <a:xfrm>
                <a:off x="5574792" y="4876800"/>
                <a:ext cx="228600" cy="228600"/>
              </a:xfrm>
              <a:prstGeom prst="flowChartMerg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3" name="Flowchart: Merge 152"/>
              <p:cNvSpPr/>
              <p:nvPr/>
            </p:nvSpPr>
            <p:spPr bwMode="auto">
              <a:xfrm>
                <a:off x="4962144" y="4876800"/>
                <a:ext cx="228600" cy="228600"/>
              </a:xfrm>
              <a:prstGeom prst="flowChartMerg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4" name="Flowchart: Merge 153"/>
              <p:cNvSpPr/>
              <p:nvPr/>
            </p:nvSpPr>
            <p:spPr bwMode="auto">
              <a:xfrm>
                <a:off x="5894832" y="4861560"/>
                <a:ext cx="228600" cy="228600"/>
              </a:xfrm>
              <a:prstGeom prst="flowChartMerg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>
              <a:off x="6484135" y="4724400"/>
              <a:ext cx="2355065" cy="2063496"/>
              <a:chOff x="3768367" y="4800600"/>
              <a:chExt cx="2355065" cy="2063496"/>
            </a:xfrm>
          </p:grpSpPr>
          <p:sp>
            <p:nvSpPr>
              <p:cNvPr id="130" name="TextBox 67"/>
              <p:cNvSpPr txBox="1">
                <a:spLocks noChangeArrowheads="1"/>
              </p:cNvSpPr>
              <p:nvPr/>
            </p:nvSpPr>
            <p:spPr bwMode="auto">
              <a:xfrm>
                <a:off x="3768367" y="5086327"/>
                <a:ext cx="51328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2000" b="1" dirty="0" err="1" smtClean="0">
                    <a:solidFill>
                      <a:srgbClr val="00B050"/>
                    </a:solidFill>
                  </a:rPr>
                  <a:t>Sn</a:t>
                </a:r>
                <a:endParaRPr lang="en-US" sz="2000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4419600" y="5126736"/>
                <a:ext cx="1645920" cy="173736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2" name="Group 75"/>
              <p:cNvGrpSpPr/>
              <p:nvPr/>
            </p:nvGrpSpPr>
            <p:grpSpPr>
              <a:xfrm>
                <a:off x="5087938" y="5105400"/>
                <a:ext cx="710184" cy="1630680"/>
                <a:chOff x="2405063" y="2209800"/>
                <a:chExt cx="710184" cy="1630680"/>
              </a:xfrm>
            </p:grpSpPr>
            <p:cxnSp>
              <p:nvCxnSpPr>
                <p:cNvPr id="140" name="Straight Connector 139"/>
                <p:cNvCxnSpPr/>
                <p:nvPr/>
              </p:nvCxnSpPr>
              <p:spPr bwMode="auto">
                <a:xfrm>
                  <a:off x="2405063" y="2209800"/>
                  <a:ext cx="0" cy="566928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 bwMode="auto">
                <a:xfrm>
                  <a:off x="2786063" y="2743200"/>
                  <a:ext cx="0" cy="64008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 bwMode="auto">
                <a:xfrm>
                  <a:off x="3108325" y="3383280"/>
                  <a:ext cx="0" cy="45720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 bwMode="auto">
                <a:xfrm flipH="1">
                  <a:off x="2405063" y="2761488"/>
                  <a:ext cx="365125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 bwMode="auto">
                <a:xfrm flipH="1">
                  <a:off x="2786063" y="3383280"/>
                  <a:ext cx="329184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3" name="Flowchart: Merge 132"/>
              <p:cNvSpPr/>
              <p:nvPr/>
            </p:nvSpPr>
            <p:spPr bwMode="auto">
              <a:xfrm>
                <a:off x="4343400" y="4876800"/>
                <a:ext cx="228600" cy="228600"/>
              </a:xfrm>
              <a:prstGeom prst="flowChartMerg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4" name="6-Point Star 133"/>
              <p:cNvSpPr/>
              <p:nvPr/>
            </p:nvSpPr>
            <p:spPr bwMode="auto">
              <a:xfrm>
                <a:off x="3886200" y="4800600"/>
                <a:ext cx="244475" cy="304800"/>
              </a:xfrm>
              <a:prstGeom prst="star6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5" name="Flowchart: Merge 134"/>
              <p:cNvSpPr/>
              <p:nvPr/>
            </p:nvSpPr>
            <p:spPr bwMode="auto">
              <a:xfrm>
                <a:off x="4648200" y="4876800"/>
                <a:ext cx="228600" cy="228600"/>
              </a:xfrm>
              <a:prstGeom prst="flowChartMerg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6" name="Flowchart: Merge 135"/>
              <p:cNvSpPr/>
              <p:nvPr/>
            </p:nvSpPr>
            <p:spPr bwMode="auto">
              <a:xfrm>
                <a:off x="5263896" y="4876800"/>
                <a:ext cx="228600" cy="228600"/>
              </a:xfrm>
              <a:prstGeom prst="flowChartMerg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7" name="Flowchart: Merge 136"/>
              <p:cNvSpPr/>
              <p:nvPr/>
            </p:nvSpPr>
            <p:spPr bwMode="auto">
              <a:xfrm>
                <a:off x="5574792" y="4876800"/>
                <a:ext cx="228600" cy="228600"/>
              </a:xfrm>
              <a:prstGeom prst="flowChartMerg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8" name="Flowchart: Merge 137"/>
              <p:cNvSpPr/>
              <p:nvPr/>
            </p:nvSpPr>
            <p:spPr bwMode="auto">
              <a:xfrm>
                <a:off x="4962144" y="4876800"/>
                <a:ext cx="228600" cy="228600"/>
              </a:xfrm>
              <a:prstGeom prst="flowChartMerg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9" name="Flowchart: Merge 138"/>
              <p:cNvSpPr/>
              <p:nvPr/>
            </p:nvSpPr>
            <p:spPr bwMode="auto">
              <a:xfrm>
                <a:off x="5894832" y="4861560"/>
                <a:ext cx="228600" cy="228600"/>
              </a:xfrm>
              <a:prstGeom prst="flowChartMerg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sp>
        <p:nvSpPr>
          <p:cNvPr id="117" name="TextBox 9"/>
          <p:cNvSpPr txBox="1">
            <a:spLocks noChangeArrowheads="1"/>
          </p:cNvSpPr>
          <p:nvPr/>
        </p:nvSpPr>
        <p:spPr bwMode="auto">
          <a:xfrm>
            <a:off x="7107348" y="1219200"/>
            <a:ext cx="284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 dirty="0" smtClean="0"/>
              <a:t>0</a:t>
            </a:r>
            <a:endParaRPr lang="en-US" sz="1400" b="1" dirty="0"/>
          </a:p>
        </p:txBody>
      </p:sp>
      <p:sp>
        <p:nvSpPr>
          <p:cNvPr id="118" name="TextBox 9"/>
          <p:cNvSpPr txBox="1">
            <a:spLocks noChangeArrowheads="1"/>
          </p:cNvSpPr>
          <p:nvPr/>
        </p:nvSpPr>
        <p:spPr bwMode="auto">
          <a:xfrm>
            <a:off x="8661176" y="1219200"/>
            <a:ext cx="4828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 dirty="0" smtClean="0"/>
              <a:t>100</a:t>
            </a:r>
            <a:endParaRPr lang="en-US" sz="1400" b="1" dirty="0"/>
          </a:p>
        </p:txBody>
      </p:sp>
      <p:sp>
        <p:nvSpPr>
          <p:cNvPr id="119" name="TextBox 9"/>
          <p:cNvSpPr txBox="1">
            <a:spLocks noChangeArrowheads="1"/>
          </p:cNvSpPr>
          <p:nvPr/>
        </p:nvSpPr>
        <p:spPr bwMode="auto">
          <a:xfrm>
            <a:off x="7391400" y="1219200"/>
            <a:ext cx="13885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 dirty="0" smtClean="0"/>
              <a:t>Amplitude (%)</a:t>
            </a:r>
            <a:endParaRPr lang="en-US" sz="1400" b="1" dirty="0"/>
          </a:p>
        </p:txBody>
      </p:sp>
      <p:sp>
        <p:nvSpPr>
          <p:cNvPr id="120" name="Rectangle 119"/>
          <p:cNvSpPr/>
          <p:nvPr/>
        </p:nvSpPr>
        <p:spPr>
          <a:xfrm>
            <a:off x="6934200" y="1600200"/>
            <a:ext cx="11430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6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blipFill dpi="0" rotWithShape="1">
            <a:blip r:embed="rId3" cstate="print">
              <a:alphaModFix amt="7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955518" y="0"/>
            <a:ext cx="73502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b="1" i="1" dirty="0" smtClean="0"/>
              <a:t>S-wave Velocities: La Marque</a:t>
            </a:r>
            <a:endParaRPr lang="en-US" sz="4000" b="1" i="1" dirty="0"/>
          </a:p>
        </p:txBody>
      </p:sp>
      <p:sp>
        <p:nvSpPr>
          <p:cNvPr id="6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1" y="6416040"/>
            <a:ext cx="685800" cy="441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14CB401-9AFD-4CD0-810E-E5B7063237B8}" type="slidenum">
              <a:rPr lang="en-US" sz="24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2400" dirty="0" smtClean="0"/>
          </a:p>
        </p:txBody>
      </p:sp>
      <p:grpSp>
        <p:nvGrpSpPr>
          <p:cNvPr id="51" name="Group 50"/>
          <p:cNvGrpSpPr/>
          <p:nvPr/>
        </p:nvGrpSpPr>
        <p:grpSpPr>
          <a:xfrm>
            <a:off x="-30777" y="2438400"/>
            <a:ext cx="8946177" cy="4191000"/>
            <a:chOff x="-30777" y="838200"/>
            <a:chExt cx="8946177" cy="4191000"/>
          </a:xfrm>
        </p:grpSpPr>
        <p:grpSp>
          <p:nvGrpSpPr>
            <p:cNvPr id="48" name="Group 47"/>
            <p:cNvGrpSpPr/>
            <p:nvPr/>
          </p:nvGrpSpPr>
          <p:grpSpPr>
            <a:xfrm>
              <a:off x="-30777" y="1843445"/>
              <a:ext cx="8864286" cy="3185755"/>
              <a:chOff x="-30777" y="2057400"/>
              <a:chExt cx="8864286" cy="3185755"/>
            </a:xfrm>
          </p:grpSpPr>
          <p:pic>
            <p:nvPicPr>
              <p:cNvPr id="27" name="Picture 4" descr="C:\Documents and Settings\admin\Desktop\TLE_WRITEUP\FIGURES\2D VEL\FINAL_SNASHOT_FIGURE\LM_FINAL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448" t="15810" r="6897"/>
              <a:stretch>
                <a:fillRect/>
              </a:stretch>
            </p:blipFill>
            <p:spPr bwMode="auto">
              <a:xfrm>
                <a:off x="685800" y="2438400"/>
                <a:ext cx="7924800" cy="2514600"/>
              </a:xfrm>
              <a:prstGeom prst="rect">
                <a:avLst/>
              </a:prstGeom>
              <a:noFill/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685800" y="2057400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Arial" pitchFamily="34" charset="0"/>
                    <a:cs typeface="Arial" pitchFamily="34" charset="0"/>
                  </a:rPr>
                  <a:t>44</a:t>
                </a:r>
                <a:endParaRPr lang="en-US" sz="24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596491" y="2057400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Arial" pitchFamily="34" charset="0"/>
                    <a:cs typeface="Arial" pitchFamily="34" charset="0"/>
                  </a:rPr>
                  <a:t>46</a:t>
                </a:r>
                <a:endParaRPr lang="en-US" sz="24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495800" y="2057400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Arial" pitchFamily="34" charset="0"/>
                    <a:cs typeface="Arial" pitchFamily="34" charset="0"/>
                  </a:rPr>
                  <a:t>48</a:t>
                </a:r>
                <a:endParaRPr lang="en-US" sz="24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482691" y="2057400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Arial" pitchFamily="34" charset="0"/>
                    <a:cs typeface="Arial" pitchFamily="34" charset="0"/>
                  </a:rPr>
                  <a:t>50</a:t>
                </a:r>
                <a:endParaRPr lang="en-US" sz="24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8305800" y="2057400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Arial" pitchFamily="34" charset="0"/>
                    <a:cs typeface="Arial" pitchFamily="34" charset="0"/>
                  </a:rPr>
                  <a:t>52</a:t>
                </a:r>
                <a:endParaRPr lang="en-US" sz="24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533400" y="2514600"/>
                <a:ext cx="381000" cy="2362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-5400000">
                <a:off x="-700673" y="3336896"/>
                <a:ext cx="18630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latin typeface="Arial" pitchFamily="34" charset="0"/>
                    <a:cs typeface="Arial" pitchFamily="34" charset="0"/>
                  </a:rPr>
                  <a:t>Depth (m)</a:t>
                </a:r>
                <a:endParaRPr lang="en-US" sz="28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09600" y="2738735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Arial" pitchFamily="34" charset="0"/>
                    <a:cs typeface="Arial" pitchFamily="34" charset="0"/>
                  </a:rPr>
                  <a:t>5</a:t>
                </a:r>
                <a:endParaRPr lang="en-US" sz="24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57200" y="327213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Arial" pitchFamily="34" charset="0"/>
                    <a:cs typeface="Arial" pitchFamily="34" charset="0"/>
                  </a:rPr>
                  <a:t>10</a:t>
                </a:r>
                <a:endParaRPr lang="en-US" sz="24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57200" y="380553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Arial" pitchFamily="34" charset="0"/>
                    <a:cs typeface="Arial" pitchFamily="34" charset="0"/>
                  </a:rPr>
                  <a:t>15</a:t>
                </a:r>
                <a:endParaRPr lang="en-US" sz="24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57200" y="433893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latin typeface="Arial" pitchFamily="34" charset="0"/>
                    <a:cs typeface="Arial" pitchFamily="34" charset="0"/>
                  </a:rPr>
                  <a:t>20</a:t>
                </a:r>
                <a:endParaRPr lang="en-US" sz="24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675889" y="4719935"/>
                <a:ext cx="23439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latin typeface="Arial" pitchFamily="34" charset="0"/>
                    <a:cs typeface="Arial" pitchFamily="34" charset="0"/>
                  </a:rPr>
                  <a:t>Distance (m)</a:t>
                </a:r>
                <a:endParaRPr lang="en-US" sz="28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4709160" y="838200"/>
              <a:ext cx="4206240" cy="716572"/>
              <a:chOff x="4572000" y="838206"/>
              <a:chExt cx="4206240" cy="716572"/>
            </a:xfrm>
          </p:grpSpPr>
          <p:pic>
            <p:nvPicPr>
              <p:cNvPr id="42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572000" y="838206"/>
                <a:ext cx="4206240" cy="3810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4803085" y="1143000"/>
                <a:ext cx="6126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100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867400" y="1143000"/>
                <a:ext cx="6126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200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934200" y="1154668"/>
                <a:ext cx="6126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300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8001000" y="1154668"/>
                <a:ext cx="6126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400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5715000" y="1428690"/>
              <a:ext cx="27881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S-wave Velocity (m/s)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l="19444" t="20317" r="16667"/>
          <a:stretch>
            <a:fillRect/>
          </a:stretch>
        </p:blipFill>
        <p:spPr bwMode="auto">
          <a:xfrm>
            <a:off x="228600" y="833437"/>
            <a:ext cx="3749040" cy="2557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xtBox 52"/>
          <p:cNvSpPr txBox="1"/>
          <p:nvPr/>
        </p:nvSpPr>
        <p:spPr>
          <a:xfrm>
            <a:off x="838200" y="1066800"/>
            <a:ext cx="405881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UH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90600" y="2819400"/>
            <a:ext cx="1237839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La Marque, TX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2286351" y="2822079"/>
            <a:ext cx="274320" cy="27432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169776" y="914400"/>
            <a:ext cx="2662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Source interval: 2 m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Receiver interval: 2 m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86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blipFill dpi="0" rotWithShape="1">
            <a:blip r:embed="rId3" cstate="print">
              <a:alphaModFix amt="7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467700" y="0"/>
            <a:ext cx="62285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b="1" i="1" dirty="0" smtClean="0"/>
              <a:t>S-wave Velocities: YBRA</a:t>
            </a:r>
            <a:endParaRPr lang="en-US" sz="4000" b="1" i="1" dirty="0"/>
          </a:p>
        </p:txBody>
      </p:sp>
      <p:pic>
        <p:nvPicPr>
          <p:cNvPr id="48" name="Picture 47" descr="YBRA1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2514600"/>
            <a:ext cx="8778240" cy="4108962"/>
          </a:xfrm>
          <a:prstGeom prst="rect">
            <a:avLst/>
          </a:prstGeom>
        </p:spPr>
      </p:pic>
      <p:pic>
        <p:nvPicPr>
          <p:cNvPr id="49" name="Picture 48" descr="YBRA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760" y="810762"/>
            <a:ext cx="3291840" cy="2465838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1752109" y="1230868"/>
            <a:ext cx="8386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YBRA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590800" y="2514600"/>
            <a:ext cx="98770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Wyoming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57200" y="1600200"/>
            <a:ext cx="66075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Idaho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362200" y="838200"/>
            <a:ext cx="91884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Montana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2636520" y="1295400"/>
            <a:ext cx="182880" cy="1828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169776" y="914400"/>
            <a:ext cx="2662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Source interval: 3 m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Receiver interval: 3 m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1" y="6416040"/>
            <a:ext cx="685800" cy="441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14CB401-9AFD-4CD0-810E-E5B7063237B8}" type="slidenum">
              <a:rPr lang="en-US" sz="24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71486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MAP_WINSLOW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60" y="1444394"/>
            <a:ext cx="8778240" cy="38104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blipFill dpi="0" rotWithShape="1">
            <a:blip r:embed="rId4" cstate="print">
              <a:alphaModFix amt="7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-228600"/>
            <a:ext cx="8763000" cy="9144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Barringer (Meteor) Crater, Arizona</a:t>
            </a:r>
            <a:endParaRPr lang="en-US" sz="40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467600" y="6144625"/>
            <a:ext cx="4572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1" y="6416040"/>
            <a:ext cx="685800" cy="441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14CB401-9AFD-4CD0-810E-E5B7063237B8}" type="slidenum">
              <a:rPr lang="en-US" sz="24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2400" dirty="0" smtClean="0"/>
          </a:p>
        </p:txBody>
      </p:sp>
      <p:grpSp>
        <p:nvGrpSpPr>
          <p:cNvPr id="45" name="Group 44"/>
          <p:cNvGrpSpPr/>
          <p:nvPr/>
        </p:nvGrpSpPr>
        <p:grpSpPr>
          <a:xfrm>
            <a:off x="304800" y="838200"/>
            <a:ext cx="8570387" cy="5611225"/>
            <a:chOff x="304800" y="838200"/>
            <a:chExt cx="8570387" cy="5611225"/>
          </a:xfrm>
        </p:grpSpPr>
        <p:grpSp>
          <p:nvGrpSpPr>
            <p:cNvPr id="37" name="Group 33"/>
            <p:cNvGrpSpPr/>
            <p:nvPr/>
          </p:nvGrpSpPr>
          <p:grpSpPr>
            <a:xfrm>
              <a:off x="304800" y="838200"/>
              <a:ext cx="8570387" cy="5611225"/>
              <a:chOff x="1371600" y="-609600"/>
              <a:chExt cx="8570387" cy="5611225"/>
            </a:xfrm>
          </p:grpSpPr>
          <p:pic>
            <p:nvPicPr>
              <p:cNvPr id="39" name="Picture 38" descr="MAP3.bmp"/>
              <p:cNvPicPr>
                <a:picLocks noChangeAspect="1"/>
              </p:cNvPicPr>
              <p:nvPr/>
            </p:nvPicPr>
            <p:blipFill>
              <a:blip r:embed="rId5" cstate="print"/>
              <a:srcRect l="6667"/>
              <a:stretch>
                <a:fillRect/>
              </a:stretch>
            </p:blipFill>
            <p:spPr>
              <a:xfrm>
                <a:off x="1371600" y="-609600"/>
                <a:ext cx="8534400" cy="5611225"/>
              </a:xfrm>
              <a:prstGeom prst="rect">
                <a:avLst/>
              </a:prstGeom>
            </p:spPr>
          </p:pic>
          <p:cxnSp>
            <p:nvCxnSpPr>
              <p:cNvPr id="40" name="Straight Connector 39"/>
              <p:cNvCxnSpPr/>
              <p:nvPr/>
            </p:nvCxnSpPr>
            <p:spPr>
              <a:xfrm>
                <a:off x="7391400" y="4876800"/>
                <a:ext cx="2286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9372600" y="4495800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272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315200" y="449580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0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382000" y="4495800"/>
                <a:ext cx="389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m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3200400" y="2334625"/>
              <a:ext cx="2916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Bowl-shaped depression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543800" y="1420225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Crater rim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8" name="Straight Arrow Connector 37"/>
            <p:cNvCxnSpPr>
              <a:stCxn id="28" idx="0"/>
            </p:cNvCxnSpPr>
            <p:nvPr/>
          </p:nvCxnSpPr>
          <p:spPr>
            <a:xfrm>
              <a:off x="4572000" y="838200"/>
              <a:ext cx="0" cy="1496425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45" descr="MAP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" y="838199"/>
            <a:ext cx="8778240" cy="564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8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blipFill dpi="0" rotWithShape="1">
            <a:blip r:embed="rId3" cstate="print">
              <a:alphaModFix amt="7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533400" y="0"/>
            <a:ext cx="81245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b="1" i="1" dirty="0" smtClean="0"/>
              <a:t>S-wave Velocities: Meteor Crater</a:t>
            </a:r>
            <a:endParaRPr lang="en-US" sz="4000" b="1" i="1" dirty="0"/>
          </a:p>
        </p:txBody>
      </p:sp>
      <p:sp>
        <p:nvSpPr>
          <p:cNvPr id="6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58201" y="6416040"/>
            <a:ext cx="685800" cy="441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14CB401-9AFD-4CD0-810E-E5B7063237B8}" type="slidenum">
              <a:rPr lang="en-US" sz="24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2400" dirty="0" smtClean="0"/>
          </a:p>
        </p:txBody>
      </p:sp>
      <p:pic>
        <p:nvPicPr>
          <p:cNvPr id="52" name="Picture 51" descr="Figure7B.jpg"/>
          <p:cNvPicPr>
            <a:picLocks noChangeAspect="1"/>
          </p:cNvPicPr>
          <p:nvPr/>
        </p:nvPicPr>
        <p:blipFill>
          <a:blip r:embed="rId4" cstate="print"/>
          <a:srcRect t="22626"/>
          <a:stretch>
            <a:fillRect/>
          </a:stretch>
        </p:blipFill>
        <p:spPr>
          <a:xfrm>
            <a:off x="76200" y="990600"/>
            <a:ext cx="8961120" cy="40858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6320135"/>
            <a:ext cx="861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/>
            <a:r>
              <a:rPr lang="en-US" sz="1200" dirty="0" smtClean="0">
                <a:latin typeface="Arial" pitchFamily="34" charset="0"/>
                <a:cs typeface="Arial" pitchFamily="34" charset="0"/>
              </a:rPr>
              <a:t>Roy, S. and R. R. Stewart, 2012, Near-surface seismic investigation of Barringer (Meteor) Crater, Arizona,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Journal of </a:t>
            </a:r>
          </a:p>
          <a:p>
            <a:pPr marL="285750" lvl="0" indent="-285750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	Environmental and Engineering Geophysics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, 17, 117-127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72200" y="5311914"/>
            <a:ext cx="2662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Source interval: 3 m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Receiver interval: 3 m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80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5728</TotalTime>
  <Words>1043</Words>
  <Application>Microsoft Office PowerPoint</Application>
  <PresentationFormat>On-screen Show (4:3)</PresentationFormat>
  <Paragraphs>380</Paragraphs>
  <Slides>29</Slides>
  <Notes>29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 Near-surface characterization and S-wave statics:  Bradford 3D-3C seismic survey (Marcellus shale)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Near-surface Imaging at  Meteor Crater, Arizona</dc:title>
  <dc:creator>piya</dc:creator>
  <cp:lastModifiedBy>anoop william</cp:lastModifiedBy>
  <cp:revision>564</cp:revision>
  <dcterms:created xsi:type="dcterms:W3CDTF">2006-08-16T00:00:00Z</dcterms:created>
  <dcterms:modified xsi:type="dcterms:W3CDTF">2013-05-30T15:10:41Z</dcterms:modified>
</cp:coreProperties>
</file>